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18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4C71EC6-210F-42DE-9C53-41977AD35B3D}" type="datetimeFigureOut">
              <a:rPr lang="ru-RU" smtClean="0"/>
              <a:t>29.11.2022</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29.11.2022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29.11.2022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B4C71EC6-210F-42DE-9C53-41977AD35B3D}" type="datetimeFigureOut">
              <a:rPr lang="ru-RU" smtClean="0"/>
              <a:t>29.11.2022</a:t>
            </a:fld>
            <a:endParaRPr lang="ru-RU"/>
          </a:p>
        </p:txBody>
      </p:sp>
      <p:sp>
        <p:nvSpPr>
          <p:cNvPr id="9" name="Номер слайда 8"/>
          <p:cNvSpPr>
            <a:spLocks noGrp="1"/>
          </p:cNvSpPr>
          <p:nvPr>
            <p:ph type="sldNum" sz="quarter" idx="15"/>
          </p:nvPr>
        </p:nvSpPr>
        <p:spPr/>
        <p:txBody>
          <a:bodyPr rtlCol="0"/>
          <a:lstStyle/>
          <a:p>
            <a:fld id="{B19B0651-EE4F-4900-A07F-96A6BFA9D0F0}"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4C71EC6-210F-42DE-9C53-41977AD35B3D}" type="datetimeFigureOut">
              <a:rPr lang="ru-RU" smtClean="0"/>
              <a:t>29.11.2022</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29.11.2022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29.11.2022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B4C71EC6-210F-42DE-9C53-41977AD35B3D}" type="datetimeFigureOut">
              <a:rPr lang="ru-RU" smtClean="0"/>
              <a:t>29.11.2022</a:t>
            </a:fld>
            <a:endParaRPr lang="ru-RU"/>
          </a:p>
        </p:txBody>
      </p:sp>
      <p:sp>
        <p:nvSpPr>
          <p:cNvPr id="7" name="Номер слайда 6"/>
          <p:cNvSpPr>
            <a:spLocks noGrp="1"/>
          </p:cNvSpPr>
          <p:nvPr>
            <p:ph type="sldNum" sz="quarter" idx="11"/>
          </p:nvPr>
        </p:nvSpPr>
        <p:spPr/>
        <p:txBody>
          <a:bodyPr rtlCol="0"/>
          <a:lstStyle/>
          <a:p>
            <a:fld id="{B19B0651-EE4F-4900-A07F-96A6BFA9D0F0}"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29.11.2022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B4C71EC6-210F-42DE-9C53-41977AD35B3D}" type="datetimeFigureOut">
              <a:rPr lang="ru-RU" smtClean="0"/>
              <a:t>29.11.2022</a:t>
            </a:fld>
            <a:endParaRPr lang="ru-RU"/>
          </a:p>
        </p:txBody>
      </p:sp>
      <p:sp>
        <p:nvSpPr>
          <p:cNvPr id="22" name="Номер слайда 21"/>
          <p:cNvSpPr>
            <a:spLocks noGrp="1"/>
          </p:cNvSpPr>
          <p:nvPr>
            <p:ph type="sldNum" sz="quarter" idx="15"/>
          </p:nvPr>
        </p:nvSpPr>
        <p:spPr/>
        <p:txBody>
          <a:bodyPr rtlCol="0"/>
          <a:lstStyle/>
          <a:p>
            <a:fld id="{B19B0651-EE4F-4900-A07F-96A6BFA9D0F0}"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4C71EC6-210F-42DE-9C53-41977AD35B3D}" type="datetimeFigureOut">
              <a:rPr lang="ru-RU" smtClean="0"/>
              <a:t>29.11.2022</a:t>
            </a:fld>
            <a:endParaRPr lang="ru-RU"/>
          </a:p>
        </p:txBody>
      </p:sp>
      <p:sp>
        <p:nvSpPr>
          <p:cNvPr id="18" name="Номер слайда 17"/>
          <p:cNvSpPr>
            <a:spLocks noGrp="1"/>
          </p:cNvSpPr>
          <p:nvPr>
            <p:ph type="sldNum" sz="quarter" idx="11"/>
          </p:nvPr>
        </p:nvSpPr>
        <p:spPr/>
        <p:txBody>
          <a:bodyPr rtlCol="0"/>
          <a:lstStyle/>
          <a:p>
            <a:fld id="{B19B0651-EE4F-4900-A07F-96A6BFA9D0F0}"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C71EC6-210F-42DE-9C53-41977AD35B3D}" type="datetimeFigureOut">
              <a:rPr lang="ru-RU" smtClean="0"/>
              <a:t>29.11.2022</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836712"/>
            <a:ext cx="6631591" cy="3537515"/>
          </a:xfrm>
        </p:spPr>
        <p:txBody>
          <a:bodyPr>
            <a:normAutofit fontScale="90000"/>
          </a:bodyPr>
          <a:lstStyle/>
          <a:p>
            <a:r>
              <a:rPr lang="ru-RU" sz="1600" dirty="0" smtClean="0">
                <a:solidFill>
                  <a:schemeClr val="tx1">
                    <a:lumMod val="85000"/>
                    <a:lumOff val="15000"/>
                  </a:schemeClr>
                </a:solidFill>
              </a:rPr>
              <a:t/>
            </a:r>
            <a:br>
              <a:rPr lang="ru-RU" sz="1600" dirty="0" smtClean="0">
                <a:solidFill>
                  <a:schemeClr val="tx1">
                    <a:lumMod val="85000"/>
                    <a:lumOff val="15000"/>
                  </a:schemeClr>
                </a:solidFill>
              </a:rPr>
            </a:br>
            <a:r>
              <a:rPr lang="ru-RU" sz="1600" dirty="0" smtClean="0">
                <a:solidFill>
                  <a:schemeClr val="tx1">
                    <a:lumMod val="85000"/>
                    <a:lumOff val="15000"/>
                  </a:schemeClr>
                </a:solidFill>
              </a:rPr>
              <a:t/>
            </a:r>
            <a:br>
              <a:rPr lang="ru-RU" sz="1600" dirty="0" smtClean="0">
                <a:solidFill>
                  <a:schemeClr val="tx1">
                    <a:lumMod val="85000"/>
                    <a:lumOff val="15000"/>
                  </a:schemeClr>
                </a:solidFill>
              </a:rPr>
            </a:br>
            <a:r>
              <a:rPr lang="ru-RU" sz="1600" dirty="0">
                <a:solidFill>
                  <a:schemeClr val="tx1">
                    <a:lumMod val="85000"/>
                    <a:lumOff val="15000"/>
                  </a:schemeClr>
                </a:solidFill>
              </a:rPr>
              <a:t/>
            </a:r>
            <a:br>
              <a:rPr lang="ru-RU" sz="1600" dirty="0">
                <a:solidFill>
                  <a:schemeClr val="tx1">
                    <a:lumMod val="85000"/>
                    <a:lumOff val="15000"/>
                  </a:schemeClr>
                </a:solidFill>
              </a:rPr>
            </a:br>
            <a:r>
              <a:rPr lang="ru-RU" sz="1600" dirty="0" smtClean="0">
                <a:solidFill>
                  <a:schemeClr val="tx1">
                    <a:lumMod val="85000"/>
                    <a:lumOff val="15000"/>
                  </a:schemeClr>
                </a:solidFill>
              </a:rPr>
              <a:t>Методическое </a:t>
            </a:r>
            <a:r>
              <a:rPr lang="ru-RU" sz="1600" dirty="0">
                <a:solidFill>
                  <a:schemeClr val="tx1">
                    <a:lumMod val="85000"/>
                    <a:lumOff val="15000"/>
                  </a:schemeClr>
                </a:solidFill>
              </a:rPr>
              <a:t>объединение </a:t>
            </a:r>
            <a:r>
              <a:rPr lang="ru-RU" sz="1600" dirty="0" smtClean="0">
                <a:solidFill>
                  <a:schemeClr val="tx1">
                    <a:lumMod val="85000"/>
                    <a:lumOff val="15000"/>
                  </a:schemeClr>
                </a:solidFill>
              </a:rPr>
              <a:t>педагогов-психологов, педагогов социальных  </a:t>
            </a:r>
            <a:r>
              <a:rPr lang="ru-RU" sz="1600" dirty="0" err="1" smtClean="0">
                <a:solidFill>
                  <a:schemeClr val="tx1">
                    <a:lumMod val="85000"/>
                    <a:lumOff val="15000"/>
                  </a:schemeClr>
                </a:solidFill>
              </a:rPr>
              <a:t>Воложинского</a:t>
            </a:r>
            <a:r>
              <a:rPr lang="ru-RU" sz="1600" dirty="0" smtClean="0">
                <a:solidFill>
                  <a:schemeClr val="tx1">
                    <a:lumMod val="85000"/>
                    <a:lumOff val="15000"/>
                  </a:schemeClr>
                </a:solidFill>
              </a:rPr>
              <a:t> района</a:t>
            </a:r>
            <a:r>
              <a:rPr lang="ru-RU" sz="6000" dirty="0">
                <a:solidFill>
                  <a:schemeClr val="tx1">
                    <a:lumMod val="85000"/>
                    <a:lumOff val="15000"/>
                  </a:schemeClr>
                </a:solidFill>
              </a:rPr>
              <a:t/>
            </a:r>
            <a:br>
              <a:rPr lang="ru-RU" sz="6000" dirty="0">
                <a:solidFill>
                  <a:schemeClr val="tx1">
                    <a:lumMod val="85000"/>
                    <a:lumOff val="15000"/>
                  </a:schemeClr>
                </a:solidFill>
              </a:rPr>
            </a:br>
            <a:r>
              <a:rPr lang="ru-RU" sz="3100" dirty="0" smtClean="0"/>
              <a:t>Модель </a:t>
            </a:r>
            <a:r>
              <a:rPr lang="ru-RU" sz="3100" dirty="0"/>
              <a:t>организации деятельности педагогов-психологов, педагогов социальных по созданию бесконфликтной образовательной среды</a:t>
            </a:r>
            <a:r>
              <a:rPr lang="ru-RU" sz="4000" dirty="0"/>
              <a:t/>
            </a:r>
            <a:br>
              <a:rPr lang="ru-RU" sz="4000" dirty="0"/>
            </a:br>
            <a:r>
              <a:rPr lang="ru-RU" sz="4000" b="1" dirty="0" smtClean="0"/>
              <a:t/>
            </a:r>
            <a:br>
              <a:rPr lang="ru-RU" sz="4000" b="1" dirty="0" smtClean="0"/>
            </a:br>
            <a:endParaRPr lang="ru-RU" sz="4000" dirty="0"/>
          </a:p>
        </p:txBody>
      </p:sp>
      <p:sp>
        <p:nvSpPr>
          <p:cNvPr id="3" name="Подзаголовок 2"/>
          <p:cNvSpPr>
            <a:spLocks noGrp="1"/>
          </p:cNvSpPr>
          <p:nvPr>
            <p:ph type="subTitle" idx="1"/>
          </p:nvPr>
        </p:nvSpPr>
        <p:spPr/>
        <p:txBody>
          <a:bodyPr/>
          <a:lstStyle/>
          <a:p>
            <a:pPr>
              <a:defRPr/>
            </a:pPr>
            <a:r>
              <a:rPr lang="ru-RU" dirty="0"/>
              <a:t>Составила:</a:t>
            </a:r>
          </a:p>
          <a:p>
            <a:pPr>
              <a:defRPr/>
            </a:pPr>
            <a:r>
              <a:rPr lang="ru-RU" dirty="0"/>
              <a:t>Педагог-психолог </a:t>
            </a:r>
            <a:r>
              <a:rPr lang="ru-RU" dirty="0" err="1" smtClean="0"/>
              <a:t>Кучук</a:t>
            </a:r>
            <a:r>
              <a:rPr lang="ru-RU" dirty="0" smtClean="0"/>
              <a:t> </a:t>
            </a:r>
            <a:r>
              <a:rPr lang="ru-RU" dirty="0"/>
              <a:t>Е.В., </a:t>
            </a:r>
          </a:p>
          <a:p>
            <a:pPr>
              <a:defRPr/>
            </a:pPr>
            <a:r>
              <a:rPr lang="ru-RU" dirty="0" smtClean="0"/>
              <a:t>декабрь 2022</a:t>
            </a:r>
            <a:endParaRPr lang="ru-RU" dirty="0"/>
          </a:p>
          <a:p>
            <a:endParaRPr lang="ru-RU" dirty="0"/>
          </a:p>
        </p:txBody>
      </p:sp>
    </p:spTree>
    <p:extLst>
      <p:ext uri="{BB962C8B-B14F-4D97-AF65-F5344CB8AC3E}">
        <p14:creationId xmlns:p14="http://schemas.microsoft.com/office/powerpoint/2010/main" val="39310079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200" dirty="0"/>
              <a:t>В </a:t>
            </a:r>
            <a:r>
              <a:rPr lang="ru-RU" sz="2200" dirty="0" err="1"/>
              <a:t>конфликтологии</a:t>
            </a:r>
            <a:r>
              <a:rPr lang="ru-RU" sz="2200" dirty="0"/>
              <a:t> выделяют три основные модели поведения личности в проблемной ситуации: </a:t>
            </a:r>
            <a:r>
              <a:rPr lang="ru-RU" sz="2200" i="1" dirty="0"/>
              <a:t>конструктивную</a:t>
            </a:r>
            <a:r>
              <a:rPr lang="ru-RU" sz="2200" dirty="0"/>
              <a:t>, </a:t>
            </a:r>
            <a:r>
              <a:rPr lang="ru-RU" sz="2200" i="1" dirty="0"/>
              <a:t>деструктивную</a:t>
            </a:r>
            <a:r>
              <a:rPr lang="ru-RU" sz="2200" dirty="0"/>
              <a:t> и </a:t>
            </a:r>
            <a:r>
              <a:rPr lang="ru-RU" sz="2200" i="1" dirty="0"/>
              <a:t>конформистскую</a:t>
            </a:r>
            <a:r>
              <a:rPr lang="ru-RU" dirty="0"/>
              <a:t>. </a:t>
            </a:r>
            <a:br>
              <a:rPr lang="ru-RU" dirty="0"/>
            </a:br>
            <a:endParaRPr lang="ru-RU" dirty="0"/>
          </a:p>
        </p:txBody>
      </p:sp>
      <p:sp>
        <p:nvSpPr>
          <p:cNvPr id="3" name="Объект 2"/>
          <p:cNvSpPr>
            <a:spLocks noGrp="1"/>
          </p:cNvSpPr>
          <p:nvPr>
            <p:ph sz="quarter" idx="1"/>
          </p:nvPr>
        </p:nvSpPr>
        <p:spPr/>
        <p:txBody>
          <a:bodyPr/>
          <a:lstStyle/>
          <a:p>
            <a:pPr marL="0" indent="0">
              <a:buNone/>
            </a:pPr>
            <a:r>
              <a:rPr lang="ru-RU" dirty="0"/>
              <a:t>Конструктивная модель поведения в конфликте характеризуется следующими поведенческими характеристиками личности: </a:t>
            </a:r>
          </a:p>
          <a:p>
            <a:pPr lvl="0"/>
            <a:r>
              <a:rPr lang="be-BY" dirty="0"/>
              <a:t>осознание реальной проблемы и стремление разрешить противоречие; </a:t>
            </a:r>
            <a:endParaRPr lang="ru-RU" dirty="0"/>
          </a:p>
          <a:p>
            <a:pPr lvl="0"/>
            <a:r>
              <a:rPr lang="be-BY" dirty="0"/>
              <a:t>нацеленность на поиск решения, удовлетворяющего все стороны конфликтного взаимодействия; </a:t>
            </a:r>
            <a:endParaRPr lang="ru-RU" dirty="0"/>
          </a:p>
          <a:p>
            <a:pPr lvl="0"/>
            <a:r>
              <a:rPr lang="be-BY" dirty="0"/>
              <a:t>сохранение доброжелательного отношения к оппоненту общения</a:t>
            </a:r>
            <a:r>
              <a:rPr lang="ru-RU" dirty="0"/>
              <a:t>, </a:t>
            </a:r>
            <a:r>
              <a:rPr lang="be-BY" dirty="0"/>
              <a:t>выдержка и самообладание; </a:t>
            </a:r>
            <a:endParaRPr lang="ru-RU" dirty="0"/>
          </a:p>
          <a:p>
            <a:pPr lvl="0"/>
            <a:r>
              <a:rPr lang="be-BY" dirty="0"/>
              <a:t>открытость и искренность. </a:t>
            </a:r>
            <a:endParaRPr lang="ru-RU" dirty="0"/>
          </a:p>
          <a:p>
            <a:endParaRPr lang="ru-RU" dirty="0"/>
          </a:p>
        </p:txBody>
      </p:sp>
    </p:spTree>
    <p:extLst>
      <p:ext uri="{BB962C8B-B14F-4D97-AF65-F5344CB8AC3E}">
        <p14:creationId xmlns:p14="http://schemas.microsoft.com/office/powerpoint/2010/main" val="31055475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lstStyle/>
          <a:p>
            <a:pPr marL="0" indent="0">
              <a:buNone/>
            </a:pPr>
            <a:r>
              <a:rPr lang="ru-RU" dirty="0"/>
              <a:t>Деструктивная модель: </a:t>
            </a:r>
          </a:p>
          <a:p>
            <a:pPr lvl="0"/>
            <a:r>
              <a:rPr lang="be-BY" dirty="0"/>
              <a:t>стремление к расширению и обострению конфликта; </a:t>
            </a:r>
            <a:endParaRPr lang="ru-RU" dirty="0"/>
          </a:p>
          <a:p>
            <a:pPr lvl="0"/>
            <a:r>
              <a:rPr lang="be-BY" dirty="0"/>
              <a:t>тактика на унижение оппонента; </a:t>
            </a:r>
            <a:endParaRPr lang="ru-RU" dirty="0"/>
          </a:p>
          <a:p>
            <a:pPr lvl="0"/>
            <a:r>
              <a:rPr lang="be-BY" dirty="0"/>
              <a:t>однозначная негативная оценка его личности; </a:t>
            </a:r>
            <a:endParaRPr lang="ru-RU" dirty="0"/>
          </a:p>
          <a:p>
            <a:pPr lvl="0"/>
            <a:r>
              <a:rPr lang="be-BY" dirty="0"/>
              <a:t>проявление недоверия и подозрительности к сопернику; </a:t>
            </a:r>
            <a:endParaRPr lang="ru-RU" dirty="0"/>
          </a:p>
          <a:p>
            <a:pPr lvl="0"/>
            <a:r>
              <a:rPr lang="be-BY" dirty="0"/>
              <a:t>нарушение этики взаимодействия. </a:t>
            </a:r>
            <a:endParaRPr lang="ru-RU" dirty="0"/>
          </a:p>
          <a:p>
            <a:endParaRPr lang="ru-RU" dirty="0"/>
          </a:p>
        </p:txBody>
      </p:sp>
    </p:spTree>
    <p:extLst>
      <p:ext uri="{BB962C8B-B14F-4D97-AF65-F5344CB8AC3E}">
        <p14:creationId xmlns:p14="http://schemas.microsoft.com/office/powerpoint/2010/main" val="3160236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lstStyle/>
          <a:p>
            <a:pPr marL="0" indent="0">
              <a:buNone/>
            </a:pPr>
            <a:r>
              <a:rPr lang="ru-RU" dirty="0"/>
              <a:t>Основные характеристики </a:t>
            </a:r>
            <a:r>
              <a:rPr lang="ru-RU" dirty="0" smtClean="0"/>
              <a:t>конформистской </a:t>
            </a:r>
            <a:r>
              <a:rPr lang="ru-RU" dirty="0"/>
              <a:t>модели поведения следующие: </a:t>
            </a:r>
          </a:p>
          <a:p>
            <a:pPr lvl="0"/>
            <a:r>
              <a:rPr lang="be-BY" dirty="0"/>
              <a:t>пассивность, нежелание или неспособность использовать активные формы противостояния; </a:t>
            </a:r>
            <a:endParaRPr lang="ru-RU" dirty="0"/>
          </a:p>
          <a:p>
            <a:pPr lvl="0"/>
            <a:r>
              <a:rPr lang="be-BY" dirty="0"/>
              <a:t>склонность к соглашательству, уступкам; </a:t>
            </a:r>
            <a:endParaRPr lang="ru-RU" dirty="0"/>
          </a:p>
          <a:p>
            <a:pPr lvl="0"/>
            <a:r>
              <a:rPr lang="be-BY" dirty="0"/>
              <a:t>непоследовательность в оценках, претензиях, установках, действиях; </a:t>
            </a:r>
            <a:endParaRPr lang="ru-RU" dirty="0"/>
          </a:p>
          <a:p>
            <a:pPr lvl="0"/>
            <a:r>
              <a:rPr lang="be-BY" dirty="0"/>
              <a:t>избегание открытой конфронтации. </a:t>
            </a:r>
            <a:endParaRPr lang="ru-RU" dirty="0"/>
          </a:p>
          <a:p>
            <a:endParaRPr lang="ru-RU" dirty="0"/>
          </a:p>
        </p:txBody>
      </p:sp>
    </p:spTree>
    <p:extLst>
      <p:ext uri="{BB962C8B-B14F-4D97-AF65-F5344CB8AC3E}">
        <p14:creationId xmlns:p14="http://schemas.microsoft.com/office/powerpoint/2010/main" val="1082900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Стратегии </a:t>
            </a:r>
            <a:r>
              <a:rPr lang="ru-RU" b="1" dirty="0"/>
              <a:t>поведения в конфликте</a:t>
            </a:r>
            <a:r>
              <a:rPr lang="ru-RU" dirty="0"/>
              <a:t> </a:t>
            </a:r>
          </a:p>
        </p:txBody>
      </p:sp>
      <p:sp>
        <p:nvSpPr>
          <p:cNvPr id="3" name="Объект 2"/>
          <p:cNvSpPr>
            <a:spLocks noGrp="1"/>
          </p:cNvSpPr>
          <p:nvPr>
            <p:ph sz="quarter" idx="1"/>
          </p:nvPr>
        </p:nvSpPr>
        <p:spPr/>
        <p:txBody>
          <a:bodyPr>
            <a:normAutofit fontScale="70000" lnSpcReduction="20000"/>
          </a:bodyPr>
          <a:lstStyle/>
          <a:p>
            <a:r>
              <a:rPr lang="ru-RU" i="1" dirty="0"/>
              <a:t>Соперничество</a:t>
            </a:r>
            <a:r>
              <a:rPr lang="ru-RU" dirty="0"/>
              <a:t> — навязывание другой стороне предпочтительного для одной стороны решения.</a:t>
            </a:r>
            <a:r>
              <a:rPr lang="ru-RU" i="1" dirty="0"/>
              <a:t> </a:t>
            </a:r>
            <a:endParaRPr lang="ru-RU" dirty="0"/>
          </a:p>
          <a:p>
            <a:r>
              <a:rPr lang="ru-RU" i="1" dirty="0"/>
              <a:t>Уход от решения проблемы, или избегание,</a:t>
            </a:r>
            <a:r>
              <a:rPr lang="ru-RU" dirty="0"/>
              <a:t> — стратегия, которая применяется при отсутствии сил и времени для решения противоречия, стремлении выиграть время, нежелании решать проблему вообще. </a:t>
            </a:r>
          </a:p>
          <a:p>
            <a:r>
              <a:rPr lang="ru-RU" i="1" dirty="0"/>
              <a:t>Сотрудничество</a:t>
            </a:r>
            <a:r>
              <a:rPr lang="ru-RU" dirty="0"/>
              <a:t> — наиболее эффективная стратегия поведения в конфликте. Она направляет оппонентов на конструктивное обсуждение проблемы, рассмотрение другой стороны не как противника, а как союзника в поиске решения. </a:t>
            </a:r>
          </a:p>
          <a:p>
            <a:r>
              <a:rPr lang="ru-RU" i="1" dirty="0"/>
              <a:t>Компромисс </a:t>
            </a:r>
            <a:r>
              <a:rPr lang="ru-RU" dirty="0"/>
              <a:t>— желание оппонентов завершить конфликт частичными уступками. </a:t>
            </a:r>
          </a:p>
          <a:p>
            <a:r>
              <a:rPr lang="ru-RU" i="1" dirty="0"/>
              <a:t>Приспособление, или уступка</a:t>
            </a:r>
            <a:r>
              <a:rPr lang="ru-RU" dirty="0"/>
              <a:t>, — вынужденный или добровольный отказ от борьбы и сдача своих позиций. Принять такую стратегию вынуждают: осознание своей неправоты, необходимость сохранения хороших отношений с оппонентом, сильная зависимость от него, незначительность проблемы, существование угрозы еще более серьезных негативных последствий. </a:t>
            </a:r>
          </a:p>
          <a:p>
            <a:endParaRPr lang="ru-RU" dirty="0"/>
          </a:p>
        </p:txBody>
      </p:sp>
    </p:spTree>
    <p:extLst>
      <p:ext uri="{BB962C8B-B14F-4D97-AF65-F5344CB8AC3E}">
        <p14:creationId xmlns:p14="http://schemas.microsoft.com/office/powerpoint/2010/main" val="724784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конструктивные функции </a:t>
            </a:r>
            <a:r>
              <a:rPr lang="ru-RU" dirty="0"/>
              <a:t>конфликта </a:t>
            </a:r>
          </a:p>
        </p:txBody>
      </p:sp>
      <p:sp>
        <p:nvSpPr>
          <p:cNvPr id="3" name="Объект 2"/>
          <p:cNvSpPr>
            <a:spLocks noGrp="1"/>
          </p:cNvSpPr>
          <p:nvPr>
            <p:ph sz="quarter" idx="1"/>
          </p:nvPr>
        </p:nvSpPr>
        <p:spPr/>
        <p:txBody>
          <a:bodyPr>
            <a:normAutofit fontScale="70000" lnSpcReduction="20000"/>
          </a:bodyPr>
          <a:lstStyle/>
          <a:p>
            <a:pPr lvl="0"/>
            <a:r>
              <a:rPr lang="be-BY" dirty="0"/>
              <a:t>конфликт может выступать как средство активизации социальной жизни школьного микро- или макро- коллектива; </a:t>
            </a:r>
            <a:endParaRPr lang="ru-RU" dirty="0"/>
          </a:p>
          <a:p>
            <a:pPr lvl="0"/>
            <a:r>
              <a:rPr lang="be-BY" dirty="0"/>
              <a:t>помогает «высветить» проблемы, неудовлетворенность, скрытые противостояния, заостряет на них внимание; </a:t>
            </a:r>
            <a:endParaRPr lang="ru-RU" dirty="0"/>
          </a:p>
          <a:p>
            <a:pPr lvl="0"/>
            <a:r>
              <a:rPr lang="be-BY" dirty="0"/>
              <a:t>формирует общественное мнение; </a:t>
            </a:r>
            <a:endParaRPr lang="ru-RU" dirty="0"/>
          </a:p>
          <a:p>
            <a:pPr lvl="0"/>
            <a:r>
              <a:rPr lang="be-BY" dirty="0"/>
              <a:t>в отдельных случаях способствует созданию новых, более благоприятных условий для реализации образовательного процесса;</a:t>
            </a:r>
            <a:endParaRPr lang="ru-RU" dirty="0"/>
          </a:p>
          <a:p>
            <a:pPr lvl="0"/>
            <a:r>
              <a:rPr lang="be-BY" dirty="0"/>
              <a:t>иногда выполняет функцию сплочения группы, коллектива; </a:t>
            </a:r>
            <a:endParaRPr lang="ru-RU" dirty="0"/>
          </a:p>
          <a:p>
            <a:pPr lvl="0"/>
            <a:r>
              <a:rPr lang="be-BY" dirty="0"/>
              <a:t>создает в ситуациях коллективного решения творческих задач интеллектуально-эмоциональную напряженность, которая мотивирует учащихся к самостоятельной мыследеятельности, познавательной активности, способствует продуктивной работе; </a:t>
            </a:r>
            <a:endParaRPr lang="ru-RU" dirty="0"/>
          </a:p>
          <a:p>
            <a:pPr lvl="0"/>
            <a:r>
              <a:rPr lang="be-BY" dirty="0"/>
              <a:t>служит регулятором коллективного взаимодействия; прививает учащимся навыки выбора эффективных моделей и стратегий поведения в сложных ситуациях коммуникации; </a:t>
            </a:r>
            <a:endParaRPr lang="ru-RU" dirty="0"/>
          </a:p>
          <a:p>
            <a:pPr lvl="0"/>
            <a:r>
              <a:rPr lang="be-BY" dirty="0"/>
              <a:t>может способствовать повышению дисциплины учащихся. </a:t>
            </a:r>
            <a:endParaRPr lang="ru-RU" dirty="0"/>
          </a:p>
          <a:p>
            <a:endParaRPr lang="ru-RU" dirty="0"/>
          </a:p>
        </p:txBody>
      </p:sp>
    </p:spTree>
    <p:extLst>
      <p:ext uri="{BB962C8B-B14F-4D97-AF65-F5344CB8AC3E}">
        <p14:creationId xmlns:p14="http://schemas.microsoft.com/office/powerpoint/2010/main" val="5403316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Деструктивные функции конфликта</a:t>
            </a:r>
          </a:p>
        </p:txBody>
      </p:sp>
      <p:sp>
        <p:nvSpPr>
          <p:cNvPr id="3" name="Объект 2"/>
          <p:cNvSpPr>
            <a:spLocks noGrp="1"/>
          </p:cNvSpPr>
          <p:nvPr>
            <p:ph sz="quarter" idx="1"/>
          </p:nvPr>
        </p:nvSpPr>
        <p:spPr/>
        <p:txBody>
          <a:bodyPr/>
          <a:lstStyle/>
          <a:p>
            <a:pPr lvl="0"/>
            <a:r>
              <a:rPr lang="be-BY" dirty="0"/>
              <a:t>сопровождается временным нарушением системы коммуникаций, взаимосвязей в коллективе; </a:t>
            </a:r>
            <a:endParaRPr lang="ru-RU" dirty="0"/>
          </a:p>
          <a:p>
            <a:pPr lvl="0"/>
            <a:r>
              <a:rPr lang="be-BY" dirty="0"/>
              <a:t>не всегда завершается благополучно: в случаях деструктивного протекания конфликта взаимоотношения в группе, коллективе существенно </a:t>
            </a:r>
            <a:r>
              <a:rPr lang="be-BY" dirty="0" smtClean="0"/>
              <a:t>ухудшаются</a:t>
            </a:r>
            <a:r>
              <a:rPr lang="be-BY" dirty="0"/>
              <a:t>.</a:t>
            </a:r>
            <a:endParaRPr lang="ru-RU" dirty="0"/>
          </a:p>
          <a:p>
            <a:endParaRPr lang="ru-RU" dirty="0"/>
          </a:p>
        </p:txBody>
      </p:sp>
    </p:spTree>
    <p:extLst>
      <p:ext uri="{BB962C8B-B14F-4D97-AF65-F5344CB8AC3E}">
        <p14:creationId xmlns:p14="http://schemas.microsoft.com/office/powerpoint/2010/main" val="2532702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Выделяются конфликты: </a:t>
            </a:r>
          </a:p>
        </p:txBody>
      </p:sp>
      <p:sp>
        <p:nvSpPr>
          <p:cNvPr id="3" name="Объект 2"/>
          <p:cNvSpPr>
            <a:spLocks noGrp="1"/>
          </p:cNvSpPr>
          <p:nvPr>
            <p:ph sz="quarter" idx="1"/>
          </p:nvPr>
        </p:nvSpPr>
        <p:spPr/>
        <p:txBody>
          <a:bodyPr/>
          <a:lstStyle/>
          <a:p>
            <a:r>
              <a:rPr lang="ru-RU" dirty="0"/>
              <a:t>«учитель — учащийся», «учитель — группа», «учитель — класс», «учащийся — учащийся», «учащийся — группа», «учащийся — класс», «учитель — родитель (законный представитель)», «учитель — учитель», «учитель — администратор» и др. </a:t>
            </a:r>
          </a:p>
          <a:p>
            <a:endParaRPr lang="ru-RU" dirty="0"/>
          </a:p>
        </p:txBody>
      </p:sp>
    </p:spTree>
    <p:extLst>
      <p:ext uri="{BB962C8B-B14F-4D97-AF65-F5344CB8AC3E}">
        <p14:creationId xmlns:p14="http://schemas.microsoft.com/office/powerpoint/2010/main" val="1070335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классификация педагогических конфликтов</a:t>
            </a:r>
          </a:p>
        </p:txBody>
      </p:sp>
      <p:sp>
        <p:nvSpPr>
          <p:cNvPr id="3" name="Объект 2"/>
          <p:cNvSpPr>
            <a:spLocks noGrp="1"/>
          </p:cNvSpPr>
          <p:nvPr>
            <p:ph sz="quarter" idx="1"/>
          </p:nvPr>
        </p:nvSpPr>
        <p:spPr/>
        <p:txBody>
          <a:bodyPr>
            <a:normAutofit lnSpcReduction="10000"/>
          </a:bodyPr>
          <a:lstStyle/>
          <a:p>
            <a:pPr lvl="0"/>
            <a:r>
              <a:rPr lang="be-BY" dirty="0"/>
              <a:t>конфликты, связанные с особенностями личности учителя, его профессиональной направленностью, педагогической позицией;</a:t>
            </a:r>
            <a:endParaRPr lang="ru-RU" dirty="0"/>
          </a:p>
          <a:p>
            <a:pPr lvl="0"/>
            <a:r>
              <a:rPr lang="be-BY" dirty="0"/>
              <a:t>связанные с уровнем профессионализма и культурой учителя;</a:t>
            </a:r>
            <a:endParaRPr lang="ru-RU" dirty="0"/>
          </a:p>
          <a:p>
            <a:pPr lvl="0"/>
            <a:r>
              <a:rPr lang="be-BY" dirty="0"/>
              <a:t>причины которых кроются в низком уровне владения коммуникациями участников взаимодействия; </a:t>
            </a:r>
            <a:endParaRPr lang="ru-RU" dirty="0"/>
          </a:p>
          <a:p>
            <a:pPr lvl="0"/>
            <a:r>
              <a:rPr lang="be-BY" dirty="0"/>
              <a:t>связанные с индивидуальными и возрастными особенностями как учителя, так и учащегося; </a:t>
            </a:r>
            <a:endParaRPr lang="ru-RU" dirty="0"/>
          </a:p>
          <a:p>
            <a:pPr lvl="0"/>
            <a:r>
              <a:rPr lang="ru-RU" dirty="0"/>
              <a:t>г</a:t>
            </a:r>
            <a:r>
              <a:rPr lang="be-BY" dirty="0"/>
              <a:t>лубинные конфликты, причины которых лежат в самой природе педагогического процесса. </a:t>
            </a:r>
            <a:endParaRPr lang="ru-RU" dirty="0"/>
          </a:p>
          <a:p>
            <a:endParaRPr lang="ru-RU" dirty="0"/>
          </a:p>
        </p:txBody>
      </p:sp>
    </p:spTree>
    <p:extLst>
      <p:ext uri="{BB962C8B-B14F-4D97-AF65-F5344CB8AC3E}">
        <p14:creationId xmlns:p14="http://schemas.microsoft.com/office/powerpoint/2010/main" val="14563688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Основные сферы </a:t>
            </a:r>
            <a:r>
              <a:rPr lang="ru-RU" dirty="0" smtClean="0"/>
              <a:t>которые </a:t>
            </a:r>
            <a:r>
              <a:rPr lang="ru-RU" dirty="0"/>
              <a:t>могут привести к реальному конфликту</a:t>
            </a:r>
          </a:p>
        </p:txBody>
      </p:sp>
      <p:sp>
        <p:nvSpPr>
          <p:cNvPr id="3" name="Объект 2"/>
          <p:cNvSpPr>
            <a:spLocks noGrp="1"/>
          </p:cNvSpPr>
          <p:nvPr>
            <p:ph sz="quarter" idx="1"/>
          </p:nvPr>
        </p:nvSpPr>
        <p:spPr/>
        <p:txBody>
          <a:bodyPr/>
          <a:lstStyle/>
          <a:p>
            <a:pPr lvl="0"/>
            <a:r>
              <a:rPr lang="be-BY" dirty="0"/>
              <a:t>действия педагога, связанные с решением проблемы успеваемости конкретного учащегося, класса; </a:t>
            </a:r>
            <a:endParaRPr lang="ru-RU" dirty="0"/>
          </a:p>
          <a:p>
            <a:pPr lvl="0"/>
            <a:r>
              <a:rPr lang="be-BY" dirty="0"/>
              <a:t>специфика реагирования учителя на нарушение норм общения со сверстниками и педагогами, в целом на нарушение норм поведения; </a:t>
            </a:r>
            <a:endParaRPr lang="ru-RU" dirty="0"/>
          </a:p>
          <a:p>
            <a:pPr lvl="0"/>
            <a:r>
              <a:rPr lang="be-BY" dirty="0"/>
              <a:t>характер эмоционально-личностных отношений, сложившихся между педагогом и учащимися; </a:t>
            </a:r>
            <a:endParaRPr lang="ru-RU" dirty="0"/>
          </a:p>
          <a:p>
            <a:pPr lvl="0"/>
            <a:r>
              <a:rPr lang="be-BY" dirty="0"/>
              <a:t>индивидуальные особенности учителя и учащегося. </a:t>
            </a:r>
            <a:endParaRPr lang="ru-RU" dirty="0"/>
          </a:p>
          <a:p>
            <a:endParaRPr lang="ru-RU" dirty="0"/>
          </a:p>
        </p:txBody>
      </p:sp>
    </p:spTree>
    <p:extLst>
      <p:ext uri="{BB962C8B-B14F-4D97-AF65-F5344CB8AC3E}">
        <p14:creationId xmlns:p14="http://schemas.microsoft.com/office/powerpoint/2010/main" val="27385303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наиболее </a:t>
            </a:r>
            <a:r>
              <a:rPr lang="ru-RU" dirty="0" smtClean="0"/>
              <a:t>распространенные конфликты между </a:t>
            </a:r>
            <a:r>
              <a:rPr lang="ru-RU" dirty="0"/>
              <a:t>учащимися</a:t>
            </a:r>
          </a:p>
        </p:txBody>
      </p:sp>
      <p:sp>
        <p:nvSpPr>
          <p:cNvPr id="3" name="Объект 2"/>
          <p:cNvSpPr>
            <a:spLocks noGrp="1"/>
          </p:cNvSpPr>
          <p:nvPr>
            <p:ph sz="quarter" idx="1"/>
          </p:nvPr>
        </p:nvSpPr>
        <p:spPr/>
        <p:txBody>
          <a:bodyPr>
            <a:normAutofit fontScale="92500"/>
          </a:bodyPr>
          <a:lstStyle/>
          <a:p>
            <a:pPr lvl="0"/>
            <a:r>
              <a:rPr lang="be-BY" dirty="0"/>
              <a:t>конфликты лидерства за первенство в группе, коллективе класса; </a:t>
            </a:r>
            <a:endParaRPr lang="ru-RU" dirty="0"/>
          </a:p>
          <a:p>
            <a:pPr lvl="0"/>
            <a:r>
              <a:rPr lang="be-BY" dirty="0"/>
              <a:t>так называемые экономические конфликты между учащимися на почве материального благополучия, выраженные зачастую в различных формах агрессии: от вербальной до физической;</a:t>
            </a:r>
            <a:endParaRPr lang="ru-RU" dirty="0"/>
          </a:p>
          <a:p>
            <a:pPr lvl="0"/>
            <a:r>
              <a:rPr lang="be-BY" dirty="0"/>
              <a:t> конфликт, возникающий в силу самых разнообразных факторов и причин, между несколькими учащимися с классом (это может быть и конфликтное противостояние одного учащегося и группы одноклассников, целого класса); </a:t>
            </a:r>
            <a:endParaRPr lang="ru-RU" dirty="0"/>
          </a:p>
          <a:p>
            <a:pPr lvl="0"/>
            <a:r>
              <a:rPr lang="be-BY" dirty="0"/>
              <a:t>конфликты, возникающие на гендерной и индивидуально-личностной основе. </a:t>
            </a:r>
            <a:endParaRPr lang="ru-RU" dirty="0"/>
          </a:p>
          <a:p>
            <a:endParaRPr lang="ru-RU" dirty="0"/>
          </a:p>
        </p:txBody>
      </p:sp>
    </p:spTree>
    <p:extLst>
      <p:ext uri="{BB962C8B-B14F-4D97-AF65-F5344CB8AC3E}">
        <p14:creationId xmlns:p14="http://schemas.microsoft.com/office/powerpoint/2010/main" val="3920334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lstStyle/>
          <a:p>
            <a:r>
              <a:rPr lang="ru-RU" dirty="0"/>
              <a:t>"Мы живем в мире, где часто солнечный свет взаимопонимания заслоняется мрачными тучами обид, дует холодный ветер подозрений, сверкают молнии конфликтов... Как сохранить прекрасную погоду в нашей душе, </a:t>
            </a:r>
            <a:r>
              <a:rPr lang="ru-RU" dirty="0" smtClean="0"/>
              <a:t>жить </a:t>
            </a:r>
            <a:r>
              <a:rPr lang="ru-RU" dirty="0"/>
              <a:t>в мире и радости? Как не "промокнуть" под дождем непонимания и как помочь в этом другим?»</a:t>
            </a:r>
          </a:p>
          <a:p>
            <a:pPr algn="r"/>
            <a:r>
              <a:rPr lang="ru-RU" dirty="0"/>
              <a:t>Чарльз </a:t>
            </a:r>
            <a:r>
              <a:rPr lang="ru-RU" dirty="0" err="1"/>
              <a:t>Линксон</a:t>
            </a:r>
            <a:endParaRPr lang="ru-RU" dirty="0"/>
          </a:p>
          <a:p>
            <a:endParaRPr lang="ru-RU" dirty="0"/>
          </a:p>
        </p:txBody>
      </p:sp>
    </p:spTree>
    <p:extLst>
      <p:ext uri="{BB962C8B-B14F-4D97-AF65-F5344CB8AC3E}">
        <p14:creationId xmlns:p14="http://schemas.microsoft.com/office/powerpoint/2010/main" val="26122863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800" dirty="0"/>
              <a:t>Взаимодействие педагогов и родителей </a:t>
            </a:r>
            <a:r>
              <a:rPr lang="ru-RU" sz="1800" dirty="0" smtClean="0"/>
              <a:t>учащихся </a:t>
            </a:r>
            <a:r>
              <a:rPr lang="ru-RU" sz="1800" dirty="0"/>
              <a:t>могут затрудняться и даже разрушаться в силу объективных обстоятельств: </a:t>
            </a:r>
            <a:br>
              <a:rPr lang="ru-RU" sz="1800" dirty="0"/>
            </a:br>
            <a:endParaRPr lang="ru-RU" sz="1800" dirty="0"/>
          </a:p>
        </p:txBody>
      </p:sp>
      <p:sp>
        <p:nvSpPr>
          <p:cNvPr id="3" name="Объект 2"/>
          <p:cNvSpPr>
            <a:spLocks noGrp="1"/>
          </p:cNvSpPr>
          <p:nvPr>
            <p:ph sz="quarter" idx="1"/>
          </p:nvPr>
        </p:nvSpPr>
        <p:spPr/>
        <p:txBody>
          <a:bodyPr>
            <a:normAutofit fontScale="70000" lnSpcReduction="20000"/>
          </a:bodyPr>
          <a:lstStyle/>
          <a:p>
            <a:r>
              <a:rPr lang="ru-RU" dirty="0"/>
              <a:t>1. Стороны взаимодействия могут обладать разными уровнями общей и педагогической культуры. </a:t>
            </a:r>
          </a:p>
          <a:p>
            <a:r>
              <a:rPr lang="ru-RU" dirty="0"/>
              <a:t>2. Даже в случаях одинакового восприятия и понимания цели и задач педагогического процесса может наблюдаться несогласованность предпочитаемых стратегии и тактики учебно-воспитательной работы. </a:t>
            </a:r>
          </a:p>
          <a:p>
            <a:r>
              <a:rPr lang="ru-RU" dirty="0"/>
              <a:t>3. Родители в силу объективных причин и обстоятельств (отсутствие, например, специального педагогического образования) могут недооценивать специфику, сложность и многофакторность образовательного процесса, зависимость способов его реализации и результативности от многих условий. </a:t>
            </a:r>
          </a:p>
          <a:p>
            <a:r>
              <a:rPr lang="ru-RU" dirty="0"/>
              <a:t>4. Родительское представление о ребенке, восприятие его, эмоционально-ценностное отношение к нему характеризуются высокой степенью субъективизма. </a:t>
            </a:r>
          </a:p>
          <a:p>
            <a:r>
              <a:rPr lang="ru-RU" dirty="0"/>
              <a:t>5. Последнее время формируется негативное отношение некоторых родителей к учреждению образования, их иждивенческая позиция по отношению к педагогам, «которые должны и обязаны…». </a:t>
            </a:r>
          </a:p>
          <a:p>
            <a:r>
              <a:rPr lang="ru-RU" dirty="0"/>
              <a:t>6. Недостаточная профессиональная компетентность педагога и др.</a:t>
            </a:r>
          </a:p>
          <a:p>
            <a:endParaRPr lang="ru-RU" dirty="0"/>
          </a:p>
        </p:txBody>
      </p:sp>
    </p:spTree>
    <p:extLst>
      <p:ext uri="{BB962C8B-B14F-4D97-AF65-F5344CB8AC3E}">
        <p14:creationId xmlns:p14="http://schemas.microsoft.com/office/powerpoint/2010/main" val="9999480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lstStyle/>
          <a:p>
            <a:pPr marL="0" indent="0">
              <a:buNone/>
            </a:pPr>
            <a:r>
              <a:rPr lang="ru-RU" sz="4000" dirty="0"/>
              <a:t>Факторы и причины возникновения конфликтов в образовательной среде</a:t>
            </a:r>
          </a:p>
          <a:p>
            <a:r>
              <a:rPr lang="ru-RU" i="1" dirty="0"/>
              <a:t>Садовская С.И., педагог социальный ГУО «</a:t>
            </a:r>
            <a:r>
              <a:rPr lang="ru-RU" i="1" dirty="0" err="1"/>
              <a:t>Богдановская</a:t>
            </a:r>
            <a:r>
              <a:rPr lang="ru-RU" i="1" dirty="0"/>
              <a:t> средняя школа»</a:t>
            </a:r>
            <a:endParaRPr lang="ru-RU" dirty="0"/>
          </a:p>
          <a:p>
            <a:endParaRPr lang="ru-RU" dirty="0"/>
          </a:p>
        </p:txBody>
      </p:sp>
    </p:spTree>
    <p:extLst>
      <p:ext uri="{BB962C8B-B14F-4D97-AF65-F5344CB8AC3E}">
        <p14:creationId xmlns:p14="http://schemas.microsoft.com/office/powerpoint/2010/main" val="29566314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normAutofit/>
          </a:bodyPr>
          <a:lstStyle/>
          <a:p>
            <a:pPr marL="0" indent="0">
              <a:buNone/>
            </a:pPr>
            <a:r>
              <a:rPr lang="ru-RU" sz="4000" dirty="0"/>
              <a:t>Принципы и условия организации деятельности специалистов СППС по созданию бесконфликтной образовательной среды</a:t>
            </a:r>
          </a:p>
          <a:p>
            <a:pPr marL="0" indent="0">
              <a:buNone/>
            </a:pPr>
            <a:r>
              <a:rPr lang="ru-RU" i="1" dirty="0"/>
              <a:t>Ющенко И.Д., педагог-психолог ГУО «Средняя школа №1г. </a:t>
            </a:r>
            <a:r>
              <a:rPr lang="ru-RU" i="1" dirty="0" err="1"/>
              <a:t>Воложина</a:t>
            </a:r>
            <a:r>
              <a:rPr lang="ru-RU" i="1" dirty="0"/>
              <a:t>»</a:t>
            </a:r>
            <a:endParaRPr lang="ru-RU" dirty="0"/>
          </a:p>
          <a:p>
            <a:endParaRPr lang="ru-RU" sz="4000" dirty="0"/>
          </a:p>
        </p:txBody>
      </p:sp>
    </p:spTree>
    <p:extLst>
      <p:ext uri="{BB962C8B-B14F-4D97-AF65-F5344CB8AC3E}">
        <p14:creationId xmlns:p14="http://schemas.microsoft.com/office/powerpoint/2010/main" val="16476183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normAutofit lnSpcReduction="10000"/>
          </a:bodyPr>
          <a:lstStyle/>
          <a:p>
            <a:pPr marL="0" indent="0">
              <a:buNone/>
            </a:pPr>
            <a:r>
              <a:rPr lang="ru-RU" sz="4000" dirty="0"/>
              <a:t>Структура, содержание и основные направления деятельности специалистов СППС по созданию бесконфликтной образовательной среды</a:t>
            </a:r>
          </a:p>
          <a:p>
            <a:pPr marL="0" indent="0">
              <a:buNone/>
            </a:pPr>
            <a:r>
              <a:rPr lang="ru-RU" i="1" dirty="0"/>
              <a:t>Садовская А.А., педагог социальный ГУО «</a:t>
            </a:r>
            <a:r>
              <a:rPr lang="ru-RU" i="1" dirty="0" err="1"/>
              <a:t>Саковщинская</a:t>
            </a:r>
            <a:r>
              <a:rPr lang="ru-RU" i="1" dirty="0"/>
              <a:t> средняя школа им. </a:t>
            </a:r>
            <a:r>
              <a:rPr lang="ru-RU" i="1" dirty="0" err="1"/>
              <a:t>В.А.Коваленко</a:t>
            </a:r>
            <a:r>
              <a:rPr lang="ru-RU" i="1" dirty="0"/>
              <a:t>»</a:t>
            </a:r>
            <a:endParaRPr lang="ru-RU" dirty="0"/>
          </a:p>
          <a:p>
            <a:endParaRPr lang="ru-RU" dirty="0"/>
          </a:p>
        </p:txBody>
      </p:sp>
    </p:spTree>
    <p:extLst>
      <p:ext uri="{BB962C8B-B14F-4D97-AF65-F5344CB8AC3E}">
        <p14:creationId xmlns:p14="http://schemas.microsoft.com/office/powerpoint/2010/main" val="29630411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Упражнение «Перефразирование»</a:t>
            </a:r>
            <a:r>
              <a:rPr lang="ru-RU" dirty="0"/>
              <a:t/>
            </a:r>
            <a:br>
              <a:rPr lang="ru-RU" dirty="0"/>
            </a:br>
            <a:endParaRPr lang="ru-RU" dirty="0"/>
          </a:p>
        </p:txBody>
      </p:sp>
      <p:sp>
        <p:nvSpPr>
          <p:cNvPr id="3" name="Объект 2"/>
          <p:cNvSpPr>
            <a:spLocks noGrp="1"/>
          </p:cNvSpPr>
          <p:nvPr>
            <p:ph sz="quarter" idx="1"/>
          </p:nvPr>
        </p:nvSpPr>
        <p:spPr/>
        <p:txBody>
          <a:bodyPr/>
          <a:lstStyle/>
          <a:p>
            <a:pPr marL="0" indent="0">
              <a:buNone/>
              <a:defRPr/>
            </a:pPr>
            <a:r>
              <a:rPr lang="ru-RU" b="1" dirty="0" smtClean="0"/>
              <a:t>Задача:</a:t>
            </a:r>
            <a:r>
              <a:rPr lang="ru-RU" dirty="0" smtClean="0"/>
              <a:t> </a:t>
            </a:r>
            <a:r>
              <a:rPr lang="ru-RU" dirty="0"/>
              <a:t>перефразировать ряд неконструктивных </a:t>
            </a:r>
            <a:r>
              <a:rPr lang="ru-RU" dirty="0" smtClean="0"/>
              <a:t>утверждений </a:t>
            </a:r>
            <a:r>
              <a:rPr lang="ru-RU" b="1" dirty="0" smtClean="0"/>
              <a:t>«</a:t>
            </a:r>
            <a:r>
              <a:rPr lang="ru-RU" b="1" dirty="0"/>
              <a:t>Вы должны…»  , </a:t>
            </a:r>
            <a:r>
              <a:rPr lang="ru-RU" b="1" dirty="0" smtClean="0"/>
              <a:t>«</a:t>
            </a:r>
            <a:r>
              <a:rPr lang="ru-RU" b="1" dirty="0"/>
              <a:t>Это Ваша обязанность…»,</a:t>
            </a:r>
          </a:p>
          <a:p>
            <a:pPr marL="0" indent="0">
              <a:buNone/>
              <a:defRPr/>
            </a:pPr>
            <a:r>
              <a:rPr lang="ru-RU" b="1" dirty="0"/>
              <a:t> «С Вами невозможно разговаривать..», </a:t>
            </a:r>
          </a:p>
          <a:p>
            <a:pPr marL="0" indent="0">
              <a:buNone/>
              <a:defRPr/>
            </a:pPr>
            <a:r>
              <a:rPr lang="ru-RU" b="1" dirty="0"/>
              <a:t>«Вы безответственный человек.. </a:t>
            </a:r>
            <a:r>
              <a:rPr lang="ru-RU" b="1" dirty="0" smtClean="0"/>
              <a:t>»</a:t>
            </a:r>
            <a:endParaRPr lang="ru-RU" b="1" dirty="0"/>
          </a:p>
          <a:p>
            <a:pPr marL="0" indent="0">
              <a:buNone/>
            </a:pPr>
            <a:r>
              <a:rPr lang="ru-RU" dirty="0" smtClean="0"/>
              <a:t> </a:t>
            </a:r>
            <a:r>
              <a:rPr lang="ru-RU" dirty="0"/>
              <a:t>в конструктивные. </a:t>
            </a:r>
            <a:r>
              <a:rPr lang="ru-RU" b="1" dirty="0"/>
              <a:t>Например, “Ты должен принести мне книгу”. (Я была бы рада, если бы ты принёс мне книгу).</a:t>
            </a:r>
            <a:endParaRPr lang="ru-RU" dirty="0"/>
          </a:p>
          <a:p>
            <a:endParaRPr lang="ru-RU" dirty="0" smtClean="0"/>
          </a:p>
          <a:p>
            <a:endParaRPr lang="ru-RU" dirty="0"/>
          </a:p>
          <a:p>
            <a:endParaRPr lang="ru-RU" dirty="0"/>
          </a:p>
        </p:txBody>
      </p:sp>
    </p:spTree>
    <p:extLst>
      <p:ext uri="{BB962C8B-B14F-4D97-AF65-F5344CB8AC3E}">
        <p14:creationId xmlns:p14="http://schemas.microsoft.com/office/powerpoint/2010/main" val="10762028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Примерные ответы</a:t>
            </a:r>
            <a:endParaRPr lang="ru-RU" dirty="0"/>
          </a:p>
        </p:txBody>
      </p:sp>
      <p:sp>
        <p:nvSpPr>
          <p:cNvPr id="3" name="Объект 2"/>
          <p:cNvSpPr>
            <a:spLocks noGrp="1"/>
          </p:cNvSpPr>
          <p:nvPr>
            <p:ph sz="quarter" idx="1"/>
          </p:nvPr>
        </p:nvSpPr>
        <p:spPr/>
        <p:txBody>
          <a:bodyPr>
            <a:normAutofit fontScale="85000" lnSpcReduction="20000"/>
          </a:bodyPr>
          <a:lstStyle/>
          <a:p>
            <a:pPr lvl="0"/>
            <a:r>
              <a:rPr lang="ru-RU" dirty="0"/>
              <a:t>“Он должен заботиться обо мне”. (“Мне хочется, чтобы он заботился обо мне”);</a:t>
            </a:r>
          </a:p>
          <a:p>
            <a:pPr lvl="0"/>
            <a:r>
              <a:rPr lang="ru-RU" dirty="0"/>
              <a:t>“Ты не должна была ходить на ту вечеринку”. (“Я бы предпочел, чтобы ты не ходила на вечеринку”);</a:t>
            </a:r>
          </a:p>
          <a:p>
            <a:pPr lvl="0"/>
            <a:r>
              <a:rPr lang="ru-RU" dirty="0"/>
              <a:t>“Ты ни разу в жизни для меня ничего не сделала!” (“Мне не хватает внимания и заботы с твоей стороны”);</a:t>
            </a:r>
          </a:p>
          <a:p>
            <a:pPr lvl="0"/>
            <a:r>
              <a:rPr lang="ru-RU" dirty="0"/>
              <a:t>“Ты должна была предвидеть возможные трудности”. (“Мне хотелось, чтоб ты предвидела возможные трудности”); </a:t>
            </a:r>
          </a:p>
          <a:p>
            <a:pPr lvl="0"/>
            <a:r>
              <a:rPr lang="ru-RU" dirty="0"/>
              <a:t>“Меня обидели!” (“Я предпочла обидеться”);</a:t>
            </a:r>
          </a:p>
          <a:p>
            <a:pPr lvl="0"/>
            <a:r>
              <a:rPr lang="ru-RU" dirty="0"/>
              <a:t>“Меня заставили”. (“Я не сумела отказаться”);</a:t>
            </a:r>
          </a:p>
          <a:p>
            <a:pPr lvl="0"/>
            <a:r>
              <a:rPr lang="ru-RU" dirty="0"/>
              <a:t>“Он – упрямый осёл”. (“Я не смог убедить его”);</a:t>
            </a:r>
          </a:p>
          <a:p>
            <a:pPr lvl="0"/>
            <a:r>
              <a:rPr lang="ru-RU" dirty="0"/>
              <a:t>“Он меня унизил”. (“Мне было неприятно”);</a:t>
            </a:r>
          </a:p>
          <a:p>
            <a:pPr lvl="0"/>
            <a:r>
              <a:rPr lang="ru-RU" dirty="0"/>
              <a:t>“Прекрати меня злить!” (“Я начинаю злиться”);</a:t>
            </a:r>
          </a:p>
          <a:p>
            <a:pPr lvl="0"/>
            <a:r>
              <a:rPr lang="ru-RU" dirty="0"/>
              <a:t>“Ты должна мне дать программу, книгу” (“Мне хотелось бы, чтоб ты дала мне программу, книгу”). </a:t>
            </a:r>
          </a:p>
          <a:p>
            <a:endParaRPr lang="ru-RU" dirty="0"/>
          </a:p>
        </p:txBody>
      </p:sp>
    </p:spTree>
    <p:extLst>
      <p:ext uri="{BB962C8B-B14F-4D97-AF65-F5344CB8AC3E}">
        <p14:creationId xmlns:p14="http://schemas.microsoft.com/office/powerpoint/2010/main" val="28506874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Упражнение “Согласие”</a:t>
            </a:r>
            <a:endParaRPr lang="ru-RU" dirty="0"/>
          </a:p>
        </p:txBody>
      </p:sp>
      <p:sp>
        <p:nvSpPr>
          <p:cNvPr id="3" name="Объект 2"/>
          <p:cNvSpPr>
            <a:spLocks noGrp="1"/>
          </p:cNvSpPr>
          <p:nvPr>
            <p:ph sz="quarter" idx="1"/>
          </p:nvPr>
        </p:nvSpPr>
        <p:spPr/>
        <p:txBody>
          <a:bodyPr>
            <a:normAutofit fontScale="77500" lnSpcReduction="20000"/>
          </a:bodyPr>
          <a:lstStyle/>
          <a:p>
            <a:r>
              <a:rPr lang="be-BY" dirty="0"/>
              <a:t>Развитие конфликта зачастую напоминает снежный ком. Небрежно брошенная фраза перерастает в ругань с личными оскорблениями, навешиванием ярлыков и т.п. Это создаёт практически непреодолимые барьеры в общении, которые гораздо легче предотвратить, нежели разрешить конфликт на стадии их возникновения. Но, тем не менее, есть техники, которые позволяют в некоторой степени смягчить напряженность ситуации даже в том случае, когда одна или обе из конфликтующих сторон теряют контроль над собой, над своими эмоциями и словами.</a:t>
            </a:r>
            <a:endParaRPr lang="ru-RU" dirty="0"/>
          </a:p>
          <a:p>
            <a:r>
              <a:rPr lang="be-BY" dirty="0"/>
              <a:t>Одна из таких техник состоит в том, чтобы найти в словах партнёра </a:t>
            </a:r>
            <a:r>
              <a:rPr lang="be-BY" b="1" dirty="0"/>
              <a:t>что-то, с чем можно согласиться,</a:t>
            </a:r>
            <a:r>
              <a:rPr lang="be-BY" dirty="0"/>
              <a:t> и ответить на его выпад (оскорбление, обвинение, приказ) не противостоянием, что только усугубит конфликт, </a:t>
            </a:r>
            <a:r>
              <a:rPr lang="be-BY" b="1" dirty="0"/>
              <a:t>а согласием,</a:t>
            </a:r>
            <a:r>
              <a:rPr lang="be-BY" dirty="0"/>
              <a:t> при этом не отступая от своей позиции. Например:</a:t>
            </a:r>
            <a:endParaRPr lang="ru-RU" dirty="0"/>
          </a:p>
          <a:p>
            <a:pPr marL="0" indent="0">
              <a:buNone/>
            </a:pPr>
            <a:r>
              <a:rPr lang="be-BY" dirty="0"/>
              <a:t> </a:t>
            </a:r>
            <a:r>
              <a:rPr lang="be-BY" dirty="0" smtClean="0"/>
              <a:t>“Ты </a:t>
            </a:r>
            <a:r>
              <a:rPr lang="be-BY" dirty="0"/>
              <a:t>совсем с ума сошла!” - “Иногда может показаться, что я действую не как обычные люди”;</a:t>
            </a:r>
            <a:endParaRPr lang="ru-RU" dirty="0"/>
          </a:p>
          <a:p>
            <a:endParaRPr lang="ru-RU" dirty="0"/>
          </a:p>
        </p:txBody>
      </p:sp>
    </p:spTree>
    <p:extLst>
      <p:ext uri="{BB962C8B-B14F-4D97-AF65-F5344CB8AC3E}">
        <p14:creationId xmlns:p14="http://schemas.microsoft.com/office/powerpoint/2010/main" val="6671564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b="1" dirty="0"/>
              <a:t>Конфликтная ситуация может коренным образом изменить вашу жизнь! Постарайтесь, чтобы эти изменения были в лучшую сторону!</a:t>
            </a:r>
            <a:r>
              <a:rPr lang="ru-RU" sz="2000" dirty="0"/>
              <a:t/>
            </a:r>
            <a:br>
              <a:rPr lang="ru-RU" sz="2000" dirty="0"/>
            </a:br>
            <a:endParaRPr lang="ru-RU" sz="2000" dirty="0"/>
          </a:p>
        </p:txBody>
      </p:sp>
      <p:sp>
        <p:nvSpPr>
          <p:cNvPr id="3" name="Объект 2"/>
          <p:cNvSpPr>
            <a:spLocks noGrp="1"/>
          </p:cNvSpPr>
          <p:nvPr>
            <p:ph sz="quarter" idx="1"/>
          </p:nvPr>
        </p:nvSpPr>
        <p:spPr>
          <a:xfrm>
            <a:off x="457200" y="1124744"/>
            <a:ext cx="7467600" cy="5349208"/>
          </a:xfrm>
        </p:spPr>
        <p:txBody>
          <a:bodyPr>
            <a:normAutofit fontScale="77500" lnSpcReduction="20000"/>
          </a:bodyPr>
          <a:lstStyle/>
          <a:p>
            <a:r>
              <a:rPr lang="ru-RU" dirty="0"/>
              <a:t>Прежде, чем вступить в конфликтную ситуацию, подумайте над тем, какой результат вы хотите получить.</a:t>
            </a:r>
          </a:p>
          <a:p>
            <a:r>
              <a:rPr lang="ru-RU" dirty="0"/>
              <a:t>Убедитесь в том, что этот результат для вас действительно важен.</a:t>
            </a:r>
          </a:p>
          <a:p>
            <a:r>
              <a:rPr lang="ru-RU" dirty="0"/>
              <a:t>В конфликте признавайте не только свои интересы, но и интересы другого человека.</a:t>
            </a:r>
          </a:p>
          <a:p>
            <a:r>
              <a:rPr lang="ru-RU" dirty="0"/>
              <a:t>Соблюдайте этику поведения в конфликтной ситуации, решайте проблему, а не, сводите счеты.</a:t>
            </a:r>
          </a:p>
          <a:p>
            <a:r>
              <a:rPr lang="ru-RU" dirty="0"/>
              <a:t>Будьте тверды и открыты, если убеждены в своей правоте.</a:t>
            </a:r>
          </a:p>
          <a:p>
            <a:r>
              <a:rPr lang="ru-RU" dirty="0"/>
              <a:t>Заставьте себя слышать доводы своего оппонента.</a:t>
            </a:r>
          </a:p>
          <a:p>
            <a:r>
              <a:rPr lang="ru-RU" dirty="0"/>
              <a:t>Не унижайте и не оскорбляйте другого человека для того, чтобы потом не сгореть со стыда при встрече с ним и не мучиться раскаянием.</a:t>
            </a:r>
          </a:p>
          <a:p>
            <a:r>
              <a:rPr lang="ru-RU" dirty="0"/>
              <a:t>Будьте справедливы и честны в конфликте, не жалейте себя.</a:t>
            </a:r>
          </a:p>
          <a:p>
            <a:r>
              <a:rPr lang="ru-RU" dirty="0"/>
              <a:t>Умейте вовремя остановиться, чтобы не остаться без оппонента.</a:t>
            </a:r>
          </a:p>
          <a:p>
            <a:r>
              <a:rPr lang="ru-RU" dirty="0"/>
              <a:t>Дорожите собственным уважением к самому себе, решаясь идти на конфликт с тем, кто слабее вас.</a:t>
            </a:r>
          </a:p>
          <a:p>
            <a:endParaRPr lang="ru-RU" dirty="0"/>
          </a:p>
        </p:txBody>
      </p:sp>
    </p:spTree>
    <p:extLst>
      <p:ext uri="{BB962C8B-B14F-4D97-AF65-F5344CB8AC3E}">
        <p14:creationId xmlns:p14="http://schemas.microsoft.com/office/powerpoint/2010/main" val="4201502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altLang="ru-RU" b="1" dirty="0"/>
              <a:t>Рефлексия</a:t>
            </a:r>
            <a:endParaRPr lang="ru-RU" dirty="0"/>
          </a:p>
        </p:txBody>
      </p:sp>
      <p:sp>
        <p:nvSpPr>
          <p:cNvPr id="3" name="Объект 2"/>
          <p:cNvSpPr>
            <a:spLocks noGrp="1"/>
          </p:cNvSpPr>
          <p:nvPr>
            <p:ph sz="quarter" idx="1"/>
          </p:nvPr>
        </p:nvSpPr>
        <p:spPr/>
        <p:txBody>
          <a:bodyPr>
            <a:normAutofit fontScale="77500" lnSpcReduction="20000"/>
          </a:bodyPr>
          <a:lstStyle/>
          <a:p>
            <a:pPr marL="0" indent="0" algn="ctr">
              <a:buNone/>
              <a:defRPr/>
            </a:pPr>
            <a:r>
              <a:rPr lang="ru-RU" b="1" dirty="0">
                <a:solidFill>
                  <a:schemeClr val="tx1">
                    <a:lumMod val="75000"/>
                    <a:lumOff val="25000"/>
                  </a:schemeClr>
                </a:solidFill>
              </a:rPr>
              <a:t>Притча «Солнце и ветер».</a:t>
            </a:r>
          </a:p>
          <a:p>
            <a:pPr marL="0" indent="0" algn="just">
              <a:buNone/>
              <a:defRPr/>
            </a:pPr>
            <a:r>
              <a:rPr lang="ru-RU" b="1" dirty="0">
                <a:solidFill>
                  <a:schemeClr val="tx1">
                    <a:lumMod val="75000"/>
                    <a:lumOff val="25000"/>
                  </a:schemeClr>
                </a:solidFill>
              </a:rPr>
              <a:t>Солнце и ветер поспорили, кто из них сильнее. Вдруг они увидели путешественника, что шагает по дороге, и решили: кто быстрее снимет его плащ, тот сильнее.</a:t>
            </a:r>
          </a:p>
          <a:p>
            <a:pPr marL="0" indent="0" algn="just">
              <a:buNone/>
              <a:defRPr/>
            </a:pPr>
            <a:r>
              <a:rPr lang="ru-RU" b="1" dirty="0">
                <a:solidFill>
                  <a:schemeClr val="tx1">
                    <a:lumMod val="75000"/>
                    <a:lumOff val="25000"/>
                  </a:schemeClr>
                </a:solidFill>
              </a:rPr>
              <a:t>Начал ветер. Он стал дуть, что есть силы, стараясь сорвать плащ с человека. Он задувал ему под ворот, в рукава, но у него ничего не выходило. Тогда ветер собрал последние силы и дул на человека сильным порывом, но человек только лучше застегнул плащ, съежился и пошел быстрее. Тогда за дело взялось солнце.  «Смотри,- сказало оно ветру - я буду действовать по- иному, ласково». И действительно, солнце начало нежно пригревать путешественнику спину, руки. Человек расслабился и подставил солнцу свое лицо. Он расстегнул плащ, а потом, когда ему стало жарко, то и совсем его снял.</a:t>
            </a:r>
          </a:p>
          <a:p>
            <a:pPr marL="0" indent="0" algn="just">
              <a:buNone/>
              <a:defRPr/>
            </a:pPr>
            <a:r>
              <a:rPr lang="ru-RU" b="1" dirty="0">
                <a:solidFill>
                  <a:schemeClr val="tx1">
                    <a:lumMod val="75000"/>
                    <a:lumOff val="25000"/>
                  </a:schemeClr>
                </a:solidFill>
              </a:rPr>
              <a:t>Так солнце победило, действуя по доброму, с любовью.</a:t>
            </a:r>
            <a:endParaRPr lang="ru-RU" dirty="0"/>
          </a:p>
        </p:txBody>
      </p:sp>
      <p:pic>
        <p:nvPicPr>
          <p:cNvPr id="4" name="Picture 3" descr="C:\Users\Comp\Pictures\imagesCAA7LZN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223" y="264237"/>
            <a:ext cx="2016225" cy="122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92569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dirty="0">
                <a:solidFill>
                  <a:schemeClr val="tx1">
                    <a:lumMod val="85000"/>
                    <a:lumOff val="15000"/>
                  </a:schemeClr>
                </a:solidFill>
              </a:rPr>
              <a:t>Спасибо за работу, всего хорошего!</a:t>
            </a:r>
            <a:endParaRPr lang="ru-RU" dirty="0"/>
          </a:p>
        </p:txBody>
      </p:sp>
      <p:sp>
        <p:nvSpPr>
          <p:cNvPr id="3" name="Объект 2"/>
          <p:cNvSpPr>
            <a:spLocks noGrp="1"/>
          </p:cNvSpPr>
          <p:nvPr>
            <p:ph sz="quarter" idx="1"/>
          </p:nvPr>
        </p:nvSpPr>
        <p:spPr/>
        <p:txBody>
          <a:bodyPr/>
          <a:lstStyle/>
          <a:p>
            <a:pPr marL="0" indent="0">
              <a:buNone/>
            </a:pPr>
            <a:r>
              <a:rPr lang="ru-RU" altLang="ru-RU" b="1" dirty="0"/>
              <a:t>Рекомендуемая литература:</a:t>
            </a:r>
          </a:p>
          <a:p>
            <a:r>
              <a:rPr lang="ru-RU" dirty="0"/>
              <a:t>Погодина, Е. К. Формирование бесконфликтной образовательной среды : пособие для педагогов учреждений общ. сред. образования с белорус. и рус. яз. обучения / Е. К. Погодина, В. В. Мартынова, Е. Л. Евдокимова. — Минск : Национальный институт образования, 2021. — 184 с. : ил.</a:t>
            </a:r>
          </a:p>
        </p:txBody>
      </p:sp>
    </p:spTree>
    <p:extLst>
      <p:ext uri="{BB962C8B-B14F-4D97-AF65-F5344CB8AC3E}">
        <p14:creationId xmlns:p14="http://schemas.microsoft.com/office/powerpoint/2010/main" val="2378733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
            </a:r>
            <a:br>
              <a:rPr lang="ru-RU" b="1" dirty="0" smtClean="0"/>
            </a:br>
            <a:r>
              <a:rPr lang="ru-RU" sz="2700" b="1" dirty="0" smtClean="0"/>
              <a:t>Тест </a:t>
            </a:r>
            <a:r>
              <a:rPr lang="ru-RU" sz="2700" b="1" dirty="0"/>
              <a:t>на определение уровня конфликтности.</a:t>
            </a:r>
            <a:r>
              <a:rPr lang="ru-RU" sz="2700" dirty="0"/>
              <a:t/>
            </a:r>
            <a:br>
              <a:rPr lang="ru-RU" sz="2700" dirty="0"/>
            </a:br>
            <a:endParaRPr lang="ru-RU" sz="2700" dirty="0"/>
          </a:p>
        </p:txBody>
      </p:sp>
      <p:sp>
        <p:nvSpPr>
          <p:cNvPr id="3" name="Объект 2"/>
          <p:cNvSpPr>
            <a:spLocks noGrp="1"/>
          </p:cNvSpPr>
          <p:nvPr>
            <p:ph sz="quarter" idx="1"/>
          </p:nvPr>
        </p:nvSpPr>
        <p:spPr/>
        <p:txBody>
          <a:bodyPr/>
          <a:lstStyle/>
          <a:p>
            <a:pPr marL="0" indent="0">
              <a:buNone/>
            </a:pPr>
            <a:r>
              <a:rPr lang="ru-RU" b="1" dirty="0"/>
              <a:t>Инструкция:</a:t>
            </a:r>
            <a:endParaRPr lang="ru-RU" dirty="0"/>
          </a:p>
          <a:p>
            <a:r>
              <a:rPr lang="ru-RU" dirty="0"/>
              <a:t>Переплетите пальцы рук и заметьте, какой палец оказывается сверху.</a:t>
            </a:r>
          </a:p>
          <a:p>
            <a:r>
              <a:rPr lang="ru-RU" dirty="0"/>
              <a:t>Прицельтесь, выбрав мишень, и определите, какой глаз у вас ведущий.</a:t>
            </a:r>
          </a:p>
          <a:p>
            <a:r>
              <a:rPr lang="ru-RU" dirty="0"/>
              <a:t>Переплетите на груди руки (наполеоновская поза») и заметьте, какая рука окажется сверху.</a:t>
            </a:r>
          </a:p>
          <a:p>
            <a:r>
              <a:rPr lang="ru-RU" dirty="0"/>
              <a:t>Проверьте, какая рука при </a:t>
            </a:r>
            <a:r>
              <a:rPr lang="ru-RU" dirty="0" err="1"/>
              <a:t>аплодировании</a:t>
            </a:r>
            <a:r>
              <a:rPr lang="ru-RU" dirty="0"/>
              <a:t> оказывается сверху.</a:t>
            </a:r>
          </a:p>
          <a:p>
            <a:r>
              <a:rPr lang="ru-RU" dirty="0"/>
              <a:t>Запишите результаты. Важно не перепутать указанную последовательность.</a:t>
            </a:r>
          </a:p>
          <a:p>
            <a:endParaRPr lang="ru-RU" dirty="0"/>
          </a:p>
        </p:txBody>
      </p:sp>
    </p:spTree>
    <p:extLst>
      <p:ext uri="{BB962C8B-B14F-4D97-AF65-F5344CB8AC3E}">
        <p14:creationId xmlns:p14="http://schemas.microsoft.com/office/powerpoint/2010/main" val="798491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sz="quarter" idx="1"/>
          </p:nvPr>
        </p:nvSpPr>
        <p:spPr>
          <a:xfrm>
            <a:off x="467544" y="260648"/>
            <a:ext cx="7467600" cy="6264696"/>
          </a:xfrm>
        </p:spPr>
        <p:txBody>
          <a:bodyPr>
            <a:normAutofit fontScale="47500" lnSpcReduction="20000"/>
          </a:bodyPr>
          <a:lstStyle/>
          <a:p>
            <a:r>
              <a:rPr lang="ru-RU" b="1" dirty="0"/>
              <a:t>Проверьте формулы.</a:t>
            </a:r>
            <a:endParaRPr lang="ru-RU" dirty="0"/>
          </a:p>
          <a:p>
            <a:r>
              <a:rPr lang="ru-RU" dirty="0"/>
              <a:t>ПППП. Избегают конфликтов, но все же идут на них. В конфликтах последовательны, стремятся довести их до разрешения. Тщательно соотносят цель со средствами. Не сторонники разрешения конфликтов любой ценой. Сначала обдумывают действия, потом принимают решения. Проявляют недостаток гибкости.</a:t>
            </a:r>
          </a:p>
          <a:p>
            <a:r>
              <a:rPr lang="ru-RU" dirty="0"/>
              <a:t>ПППЛ. Стремятся избегать конфликтов. Предпочитают разрешить их любыми способами. Нередко могут отказаться от прежней позиции. Могут быстро менять решения. Достаточно гибки, но не всегда последовательны. Необходимо преодолевать нерешительность. Очень находчивы в погашении конфликта.</a:t>
            </a:r>
          </a:p>
          <a:p>
            <a:r>
              <a:rPr lang="ru-RU" dirty="0"/>
              <a:t>ППЛП. Не любят конфликтовать, но и не избегают конфликтов. Входят в них охотно. Ведут себя свободно, находчиво. Прибегают к юмору, находят нестандартные пути разрешения конфликтных ситуаций. Не всегда доводят задуманное до конца.</a:t>
            </a:r>
          </a:p>
          <a:p>
            <a:r>
              <a:rPr lang="ru-RU" dirty="0"/>
              <a:t>ППЛЛ. Избегают конфликтов. Но если сталкиваются с ними, то ведут себя твердо. Решения принимают после серьезного обдумывания или совета с посредниками, с близкими. Обидчивы, в определенной мере злопамятны. Никогда не выступают инициаторами столкновений. Готовы идти на уступки. Внешняя мягкость сочетается с внутренней твердостью.</a:t>
            </a:r>
          </a:p>
          <a:p>
            <a:r>
              <a:rPr lang="ru-RU" dirty="0"/>
              <a:t>ПЛПЛ. Очень заметное неприятие конфликтов. Постоянное стремление выйти из него. Попытки загладить, стушевать конфликт. Выход из конфликта могут осуще­ствлять за счет отказа от собственных требований. Решения принимают, поддаваясь эмоциональным, а не рациональным состояниям. Для них лучше не входить в конфликт, чем выходить из него. Выходят чаще всего с потерями собственных интересов, но находят способы оправдать свои действия. Стремятся принимать решения после обсуждения ситуации с кем-либо из опытных, доверенных друзей или родственников.</a:t>
            </a:r>
          </a:p>
          <a:p>
            <a:r>
              <a:rPr lang="ru-RU" dirty="0"/>
              <a:t>ПЛПП. Готовы идти на конфликт. Отчетливо понимают свои интересы, находят наиболее рациональные пути их защиты. Хорошо просчитывают свои возможности. В разрешении конфликта не всегда считаются со средствами. Не отказываются от компромиссов, ко только при условии доминирования своих интересов. В конфликте чувствуют себя уверенно, комфортно. Иногда сами могут спровоцировать конфликт, но не столько потому, что не могут без него обходиться, сколько в целях самоутверждения.</a:t>
            </a:r>
          </a:p>
          <a:p>
            <a:r>
              <a:rPr lang="ru-RU" dirty="0"/>
              <a:t>ПЛЛП. Не любят конфликтов. Легкий характер. Склонны преувеличивать свои и недооценивать чужие возможности. Быстро и хорошо ориентируются в ситуации. Много друзей. Эмоционально реагируют на события, но принимают достаточно обдуманные решения. Стремятся доводить их до конца, но не исключают компромиссов, возможно, и за счет отказа от некоторых требований. Не всегда цель соизмеряют со средствами достижения. Находят неожиданные решения. Действуют гибко, но последовательно. К советам прислушиваются.</a:t>
            </a:r>
          </a:p>
          <a:p>
            <a:r>
              <a:rPr lang="ru-RU" dirty="0"/>
              <a:t>ПЛЛЛ. Охотно вступают в конфликт. Часто выступают его инициатором. Преувеличивают собственные возможности, но в случае неудачи не отступают. Не склонны к компромиссам. Действуют в конфликте обдуманно, последовательно. Конфликт прекращают только при условии выполнения своих требований. Не </a:t>
            </a:r>
            <a:r>
              <a:rPr lang="ru-RU" dirty="0" smtClean="0"/>
              <a:t>всегда средства </a:t>
            </a:r>
            <a:r>
              <a:rPr lang="ru-RU" dirty="0"/>
              <a:t>соизмеряют с целями. Излюбленный прием — «психологическая атака». Действуют по собственной инициативе, не очень любят советоваться, прислушиваться к чужим советам</a:t>
            </a:r>
            <a:r>
              <a:rPr lang="ru-RU" dirty="0" smtClean="0"/>
              <a:t>.</a:t>
            </a:r>
            <a:endParaRPr lang="ru-RU" dirty="0"/>
          </a:p>
        </p:txBody>
      </p:sp>
    </p:spTree>
    <p:extLst>
      <p:ext uri="{BB962C8B-B14F-4D97-AF65-F5344CB8AC3E}">
        <p14:creationId xmlns:p14="http://schemas.microsoft.com/office/powerpoint/2010/main" val="2938448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467600" cy="1417638"/>
          </a:xfrm>
        </p:spPr>
        <p:txBody>
          <a:bodyPr/>
          <a:lstStyle/>
          <a:p>
            <a:endParaRPr lang="ru-RU"/>
          </a:p>
        </p:txBody>
      </p:sp>
      <p:sp>
        <p:nvSpPr>
          <p:cNvPr id="3" name="Объект 2"/>
          <p:cNvSpPr>
            <a:spLocks noGrp="1"/>
          </p:cNvSpPr>
          <p:nvPr>
            <p:ph sz="quarter" idx="1"/>
          </p:nvPr>
        </p:nvSpPr>
        <p:spPr>
          <a:xfrm>
            <a:off x="457200" y="260648"/>
            <a:ext cx="7787208" cy="6597352"/>
          </a:xfrm>
        </p:spPr>
        <p:txBody>
          <a:bodyPr>
            <a:normAutofit fontScale="32500" lnSpcReduction="20000"/>
          </a:bodyPr>
          <a:lstStyle/>
          <a:p>
            <a:r>
              <a:rPr lang="ru-RU" sz="3400" dirty="0"/>
              <a:t>ЛППП. Конфликтов избегают, чувствуют себя в конфликтных ситуациях неуверенно. Проявляют большую гибкость в их разрешении. Достижение целей соотносят с реальными средствами. Склонны к компромиссам, готовы отказаться от защиты части своих интересов. Решения принимают скорее эмоционально, чем после серьезного обдумывания. Склонны выслушивать советы, но не всегда им следуют. Имеется тенденция преувеличивать собственные возможности.</a:t>
            </a:r>
          </a:p>
          <a:p>
            <a:r>
              <a:rPr lang="ru-RU" sz="3400" dirty="0"/>
              <a:t>ЛППЛ. Избегают конфликтов. Но в тех случаях, когда считают свои интересы затронутыми, идут на конфликт без особых колебаний. Позицию держат твердо, не очень склонны к компромиссам. К помощи посредников могут обращаться, но решения принимают самостоятельно. Вопросы самоутверждения — на втором плане. На первом плане — интересы дела.</a:t>
            </a:r>
          </a:p>
          <a:p>
            <a:r>
              <a:rPr lang="ru-RU" sz="3400" dirty="0"/>
              <a:t>ЛПЛП. Считают конфликты неизбежными, смело идут на их решение. В конфликтах твердо добиваются поставленных задач. При достижении целей не считаются со средствами. Иногда большое значение придаю! несущественным, второстепенным сторонам конфликта. Не склонны к компромиссам, если они не решают всех поставленных задач. Могут создавать видимость уступок, но внутренняя позиция остается неизменной. Преобладает рациональная сторона. Скрытны, не склонны обращаться за советами, хотя помощь со стороны не исключают.</a:t>
            </a:r>
          </a:p>
          <a:p>
            <a:r>
              <a:rPr lang="ru-RU" sz="3400" dirty="0"/>
              <a:t>ЛПЛЛ Внутренне агрессивны. Постоянно ищут повод для конфликта. Руководствуются не всегда существенными моментами. Конфликтность прикрывается внешней мягкостью. Последовательны в достижении целей. Линию поведения ведут искусно, тщательно все просчитывают. Не склонны к компромиссам независимо от удовлетворения собственных интересов. Проявляют большую гибкость и изобретательность в решении конфликта с собственных позиций. Нередко интересы дела не могут отделить от внутренней психологической позиции.</a:t>
            </a:r>
          </a:p>
          <a:p>
            <a:r>
              <a:rPr lang="ru-RU" sz="3400" dirty="0"/>
              <a:t>ЛЛПП. Избегают конфликтов. Предпочитают спорные вопросы решать мирным путем. Готовы отказаться от защиты собственных интересов, но последовательно защищают интересы других. Цель всегда стремятся сочетать с соответствующими средствами. Наиболее сильная сторона их — стремление конфликты предупредить или погасить в зародыше.</a:t>
            </a:r>
          </a:p>
          <a:p>
            <a:r>
              <a:rPr lang="ru-RU" sz="3400" dirty="0"/>
              <a:t>ЛЛПЛ. Стремятся избежать конфликта, хотя не ум? ют предупреждать. Очень склонны к компромиссам. Уступают требованиям конфликтующих сторон, если противник оказывается сильным. Однако по отношении» к более слабому проявляют неуступчивость. Но могут правильно рассчитать свои силы, склонны преувеличивать силы противника. Не способны плести нить интриги. Охотно прислушиваются к советам других, отдуют их рекомендациям. Имеют склонность скрывать наличие - конфликтной ситуации, искренне веря в ее; отсутствие. Недостаточно принципиальны.</a:t>
            </a:r>
          </a:p>
          <a:p>
            <a:r>
              <a:rPr lang="ru-RU" sz="3400" dirty="0"/>
              <a:t>ЛЛЛП. Конфликтов не избегают, хотя редко являются их инициаторами. Слабо продумывают линию доведения я решении конфликтов, больше руководствуются эмоциями. В конфликтах действуют смело, решительно, но допускают опрометчивые решения. Склонны к компромиссам. Четко продумывают возможные последствия конфликта, стремятся их предупредить. Нередко выступают инициаторами компромисса. Глубоко переживают нежелательные последствия конфликтов.</a:t>
            </a:r>
          </a:p>
          <a:p>
            <a:r>
              <a:rPr lang="ru-RU" sz="3400" dirty="0"/>
              <a:t>ЛЛЛЛ, Конфликтов избегают. Отличаются большой способностью предупреждать их. Однако принимая участие в конфликтах, умеют произвести впечатление на противника, используя прием демонстрации несуществующих возможностей. Умеют использовать слабости противной стороны. Хорошо просчитывают возможные последствия конфликта -и умеют вовремя скорректировать свое поведение. Упрямы, скрытны.</a:t>
            </a:r>
          </a:p>
          <a:p>
            <a:r>
              <a:rPr lang="ru-RU" sz="3400" dirty="0"/>
              <a:t>Напоминание. Нельзя результаты тестирования считать абсолютно достоверными. Все относительно. Но задуматься над результатами стоит.</a:t>
            </a:r>
          </a:p>
          <a:p>
            <a:endParaRPr lang="ru-RU" dirty="0"/>
          </a:p>
          <a:p>
            <a:endParaRPr lang="ru-RU" dirty="0"/>
          </a:p>
        </p:txBody>
      </p:sp>
    </p:spTree>
    <p:extLst>
      <p:ext uri="{BB962C8B-B14F-4D97-AF65-F5344CB8AC3E}">
        <p14:creationId xmlns:p14="http://schemas.microsoft.com/office/powerpoint/2010/main" val="3499079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a:t>Упражнение «Моё представление о конфликте»</a:t>
            </a:r>
            <a:r>
              <a:rPr lang="ru-RU" sz="2400" dirty="0"/>
              <a:t/>
            </a:r>
            <a:br>
              <a:rPr lang="ru-RU" sz="2400" dirty="0"/>
            </a:br>
            <a:endParaRPr lang="ru-RU" sz="2400" dirty="0"/>
          </a:p>
        </p:txBody>
      </p:sp>
      <p:sp>
        <p:nvSpPr>
          <p:cNvPr id="3" name="Объект 2"/>
          <p:cNvSpPr>
            <a:spLocks noGrp="1"/>
          </p:cNvSpPr>
          <p:nvPr>
            <p:ph sz="quarter" idx="1"/>
          </p:nvPr>
        </p:nvSpPr>
        <p:spPr/>
        <p:txBody>
          <a:bodyPr>
            <a:normAutofit lnSpcReduction="10000"/>
          </a:bodyPr>
          <a:lstStyle/>
          <a:p>
            <a:pPr marL="0" indent="0">
              <a:buNone/>
            </a:pPr>
            <a:r>
              <a:rPr lang="ru-RU" dirty="0" smtClean="0"/>
              <a:t>На </a:t>
            </a:r>
            <a:r>
              <a:rPr lang="ru-RU" dirty="0"/>
              <a:t>каждую букву слова </a:t>
            </a:r>
            <a:r>
              <a:rPr lang="ru-RU" i="1" dirty="0"/>
              <a:t>«конфликт»</a:t>
            </a:r>
            <a:r>
              <a:rPr lang="ru-RU" dirty="0"/>
              <a:t> записать свою ассоциацию, связанную с данным понятием.</a:t>
            </a:r>
          </a:p>
          <a:p>
            <a:pPr marL="0" indent="0">
              <a:buNone/>
            </a:pPr>
            <a:r>
              <a:rPr lang="ru-RU" dirty="0"/>
              <a:t>Вопросы для обсуждения:</a:t>
            </a:r>
          </a:p>
          <a:p>
            <a:r>
              <a:rPr lang="ru-RU" dirty="0"/>
              <a:t>Каких ассоциаций, связанных с конфликтом, больше: положительных или отрицательных?</a:t>
            </a:r>
          </a:p>
          <a:p>
            <a:r>
              <a:rPr lang="ru-RU" dirty="0"/>
              <a:t>Были ли в вашей жизни ситуации, когда конфликт был полезен?</a:t>
            </a:r>
          </a:p>
          <a:p>
            <a:r>
              <a:rPr lang="ru-RU" dirty="0"/>
              <a:t>В чём вы видите пользу конфликтов?</a:t>
            </a:r>
          </a:p>
          <a:p>
            <a:r>
              <a:rPr lang="ru-RU" dirty="0"/>
              <a:t>Что для вас более важно в урегулировании конфликта: добиться своего или сохранить или сохранить хорошие отношения с другим человеком?</a:t>
            </a:r>
          </a:p>
          <a:p>
            <a:endParaRPr lang="ru-RU" dirty="0"/>
          </a:p>
        </p:txBody>
      </p:sp>
    </p:spTree>
    <p:extLst>
      <p:ext uri="{BB962C8B-B14F-4D97-AF65-F5344CB8AC3E}">
        <p14:creationId xmlns:p14="http://schemas.microsoft.com/office/powerpoint/2010/main" val="3269544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7457256" cy="1417638"/>
          </a:xfrm>
        </p:spPr>
        <p:txBody>
          <a:bodyPr>
            <a:normAutofit fontScale="90000"/>
          </a:bodyPr>
          <a:lstStyle/>
          <a:p>
            <a:pPr algn="ctr"/>
            <a:r>
              <a:rPr lang="ru-RU" sz="2000" b="1" dirty="0" smtClean="0"/>
              <a:t/>
            </a:r>
            <a:br>
              <a:rPr lang="ru-RU" sz="2000" b="1" dirty="0" smtClean="0"/>
            </a:br>
            <a:r>
              <a:rPr lang="ru-RU" sz="2000" b="1" dirty="0" smtClean="0"/>
              <a:t/>
            </a:r>
            <a:br>
              <a:rPr lang="ru-RU" sz="2000" b="1" dirty="0" smtClean="0"/>
            </a:br>
            <a:r>
              <a:rPr lang="ru-RU" sz="1800" b="1" dirty="0" smtClean="0"/>
              <a:t>ПОНЯТИЕ </a:t>
            </a:r>
            <a:r>
              <a:rPr lang="ru-RU" sz="1800" b="1" dirty="0"/>
              <a:t>И ТИПОЛОГИЯ КОНФЛИКТОВ В ОБРАЗОВАТЕЛЬНОЙ СРЕДЕ</a:t>
            </a:r>
            <a:r>
              <a:rPr lang="ru-RU" sz="1800" dirty="0"/>
              <a:t/>
            </a:r>
            <a:br>
              <a:rPr lang="ru-RU" sz="1800" dirty="0"/>
            </a:br>
            <a:r>
              <a:rPr lang="ru-RU" dirty="0"/>
              <a:t/>
            </a:r>
            <a:br>
              <a:rPr lang="ru-RU" dirty="0"/>
            </a:br>
            <a:endParaRPr lang="ru-RU" dirty="0"/>
          </a:p>
        </p:txBody>
      </p:sp>
      <p:sp>
        <p:nvSpPr>
          <p:cNvPr id="3" name="Объект 2"/>
          <p:cNvSpPr>
            <a:spLocks noGrp="1"/>
          </p:cNvSpPr>
          <p:nvPr>
            <p:ph sz="quarter" idx="1"/>
          </p:nvPr>
        </p:nvSpPr>
        <p:spPr>
          <a:xfrm>
            <a:off x="457200" y="764704"/>
            <a:ext cx="7467600" cy="5709248"/>
          </a:xfrm>
        </p:spPr>
        <p:txBody>
          <a:bodyPr/>
          <a:lstStyle/>
          <a:p>
            <a:r>
              <a:rPr lang="ru-RU" b="1" i="1" dirty="0"/>
              <a:t>Конфликт - особое взаимодействие индивидов, групп, объединений, которое возникает при столкновении несовместимых, противоположно направленных мотивов: потребностей, целей, ценностей, интересов, идеалов, т. е. сущностных характеристик личности</a:t>
            </a:r>
            <a:r>
              <a:rPr lang="ru-RU" dirty="0"/>
              <a:t>. </a:t>
            </a:r>
          </a:p>
          <a:p>
            <a:endParaRPr lang="ru-RU" dirty="0"/>
          </a:p>
        </p:txBody>
      </p:sp>
    </p:spTree>
    <p:extLst>
      <p:ext uri="{BB962C8B-B14F-4D97-AF65-F5344CB8AC3E}">
        <p14:creationId xmlns:p14="http://schemas.microsoft.com/office/powerpoint/2010/main" val="2721822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Специфика педагогического конфликта </a:t>
            </a:r>
          </a:p>
        </p:txBody>
      </p:sp>
      <p:sp>
        <p:nvSpPr>
          <p:cNvPr id="3" name="Объект 2"/>
          <p:cNvSpPr>
            <a:spLocks noGrp="1"/>
          </p:cNvSpPr>
          <p:nvPr>
            <p:ph sz="quarter" idx="1"/>
          </p:nvPr>
        </p:nvSpPr>
        <p:spPr/>
        <p:txBody>
          <a:bodyPr>
            <a:normAutofit fontScale="85000" lnSpcReduction="20000"/>
          </a:bodyPr>
          <a:lstStyle/>
          <a:p>
            <a:r>
              <a:rPr lang="ru-RU" dirty="0"/>
              <a:t>особая сфера протекания противоборствующего взаимодействия (образовательный процесс); </a:t>
            </a:r>
          </a:p>
          <a:p>
            <a:r>
              <a:rPr lang="ru-RU" dirty="0"/>
              <a:t>особенность социального статуса субъектов взаимодействия (учителя, дети, родители (законные представители) учащихся, администрация учреждения образования); </a:t>
            </a:r>
          </a:p>
          <a:p>
            <a:r>
              <a:rPr lang="ru-RU" dirty="0"/>
              <a:t>особая значимость специального </a:t>
            </a:r>
            <a:r>
              <a:rPr lang="ru-RU" dirty="0" smtClean="0"/>
              <a:t>воздействия </a:t>
            </a:r>
            <a:r>
              <a:rPr lang="ru-RU" dirty="0"/>
              <a:t>педагогов, специалистов СППС на конфликтную ситуацию с целью предупреждения обострения возникшего противоречия и конструктивного устранения его причин; </a:t>
            </a:r>
          </a:p>
          <a:p>
            <a:r>
              <a:rPr lang="ru-RU" dirty="0"/>
              <a:t>сопровождение проблемной ситуации отрицательным фоном общения;</a:t>
            </a:r>
          </a:p>
          <a:p>
            <a:r>
              <a:rPr lang="ru-RU" dirty="0"/>
              <a:t> вероятность тяжелых психических травм, негативных последствий конфликта для психосоматического состояния детей, подростков; </a:t>
            </a:r>
          </a:p>
          <a:p>
            <a:r>
              <a:rPr lang="ru-RU" dirty="0"/>
              <a:t>в случаях неблагоприятно развивающихся событий противоборства — приобретение и закрепление деструктивного социального </a:t>
            </a:r>
            <a:r>
              <a:rPr lang="ru-RU" dirty="0" smtClean="0"/>
              <a:t>опыта.</a:t>
            </a:r>
            <a:endParaRPr lang="ru-RU" dirty="0"/>
          </a:p>
        </p:txBody>
      </p:sp>
    </p:spTree>
    <p:extLst>
      <p:ext uri="{BB962C8B-B14F-4D97-AF65-F5344CB8AC3E}">
        <p14:creationId xmlns:p14="http://schemas.microsoft.com/office/powerpoint/2010/main" val="30169649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lstStyle/>
          <a:p>
            <a:r>
              <a:rPr lang="ru-RU" dirty="0"/>
              <a:t>Структура конфликта представлена следующими компонентами: предмет конфликта, субъекты и участники конфликтного взаимодействия (социальный статус, сила в социальном конфликте), позиции (поведение) конфликтующих, образ конфликтной ситуации. </a:t>
            </a:r>
          </a:p>
          <a:p>
            <a:endParaRPr lang="ru-RU" dirty="0"/>
          </a:p>
        </p:txBody>
      </p:sp>
    </p:spTree>
    <p:extLst>
      <p:ext uri="{BB962C8B-B14F-4D97-AF65-F5344CB8AC3E}">
        <p14:creationId xmlns:p14="http://schemas.microsoft.com/office/powerpoint/2010/main" val="6839118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67</TotalTime>
  <Words>3005</Words>
  <Application>Microsoft Office PowerPoint</Application>
  <PresentationFormat>Экран (4:3)</PresentationFormat>
  <Paragraphs>154</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Эркер</vt:lpstr>
      <vt:lpstr>   Методическое объединение педагогов-психологов, педагогов социальных  Воложинского района Модель организации деятельности педагогов-психологов, педагогов социальных по созданию бесконфликтной образовательной среды  </vt:lpstr>
      <vt:lpstr>Презентация PowerPoint</vt:lpstr>
      <vt:lpstr> Тест на определение уровня конфликтности. </vt:lpstr>
      <vt:lpstr>Презентация PowerPoint</vt:lpstr>
      <vt:lpstr>Презентация PowerPoint</vt:lpstr>
      <vt:lpstr>Упражнение «Моё представление о конфликте» </vt:lpstr>
      <vt:lpstr>  ПОНЯТИЕ И ТИПОЛОГИЯ КОНФЛИКТОВ В ОБРАЗОВАТЕЛЬНОЙ СРЕДЕ  </vt:lpstr>
      <vt:lpstr>Специфика педагогического конфликта </vt:lpstr>
      <vt:lpstr>Презентация PowerPoint</vt:lpstr>
      <vt:lpstr>В конфликтологии выделяют три основные модели поведения личности в проблемной ситуации: конструктивную, деструктивную и конформистскую.  </vt:lpstr>
      <vt:lpstr>Презентация PowerPoint</vt:lpstr>
      <vt:lpstr>Презентация PowerPoint</vt:lpstr>
      <vt:lpstr>Стратегии поведения в конфликте </vt:lpstr>
      <vt:lpstr>конструктивные функции конфликта </vt:lpstr>
      <vt:lpstr>Деструктивные функции конфликта</vt:lpstr>
      <vt:lpstr>Выделяются конфликты: </vt:lpstr>
      <vt:lpstr>классификация педагогических конфликтов</vt:lpstr>
      <vt:lpstr>Основные сферы которые могут привести к реальному конфликту</vt:lpstr>
      <vt:lpstr>наиболее распространенные конфликты между учащимися</vt:lpstr>
      <vt:lpstr>Взаимодействие педагогов и родителей учащихся могут затрудняться и даже разрушаться в силу объективных обстоятельств:  </vt:lpstr>
      <vt:lpstr>Презентация PowerPoint</vt:lpstr>
      <vt:lpstr>Презентация PowerPoint</vt:lpstr>
      <vt:lpstr>Презентация PowerPoint</vt:lpstr>
      <vt:lpstr>Упражнение «Перефразирование» </vt:lpstr>
      <vt:lpstr>Примерные ответы</vt:lpstr>
      <vt:lpstr>Упражнение “Согласие”</vt:lpstr>
      <vt:lpstr>Конфликтная ситуация может коренным образом изменить вашу жизнь! Постарайтесь, чтобы эти изменения были в лучшую сторону! </vt:lpstr>
      <vt:lpstr>Рефлексия</vt:lpstr>
      <vt:lpstr>Спасибо за работу, всего хорошего!</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Методическое объединение педагогов-психологов, педагогов социальных  Воложинского района  ПОНЯТИЕ И ТИПОЛОГИЯ КОНФЛИКТОВ В ОБРАЗОВАТЕЛЬНОЙ СРЕДЕ </dc:title>
  <dc:creator>Алина</dc:creator>
  <cp:lastModifiedBy>Алина</cp:lastModifiedBy>
  <cp:revision>11</cp:revision>
  <dcterms:created xsi:type="dcterms:W3CDTF">2022-11-28T17:41:20Z</dcterms:created>
  <dcterms:modified xsi:type="dcterms:W3CDTF">2022-11-29T16:19:02Z</dcterms:modified>
</cp:coreProperties>
</file>